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Lst>
  <p:sldSz cy="10692000" cx="7560000"/>
  <p:notesSz cx="6858000" cy="9144000"/>
  <p:embeddedFontLst>
    <p:embeddedFont>
      <p:font typeface="Poppins"/>
      <p:regular r:id="rId12"/>
      <p:bold r:id="rId13"/>
      <p:italic r:id="rId14"/>
      <p:boldItalic r:id="rId15"/>
    </p:embeddedFont>
    <p:embeddedFont>
      <p:font typeface="Poppins Light"/>
      <p:regular r:id="rId16"/>
      <p:bold r:id="rId17"/>
      <p:italic r:id="rId18"/>
      <p:boldItalic r:id="rId19"/>
    </p:embeddedFont>
    <p:embeddedFont>
      <p:font typeface="Poppins Medium"/>
      <p:regular r:id="rId20"/>
      <p:bold r:id="rId21"/>
      <p:italic r:id="rId22"/>
      <p:boldItalic r:id="rId2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24" roundtripDataSignature="AMtx7miUdLsScSx/DYgSoq7BRYG7pPIrc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PoppinsMedium-regular.fntdata"/><Relationship Id="rId11" Type="http://schemas.openxmlformats.org/officeDocument/2006/relationships/slide" Target="slides/slide6.xml"/><Relationship Id="rId22" Type="http://schemas.openxmlformats.org/officeDocument/2006/relationships/font" Target="fonts/PoppinsMedium-italic.fntdata"/><Relationship Id="rId10" Type="http://schemas.openxmlformats.org/officeDocument/2006/relationships/slide" Target="slides/slide5.xml"/><Relationship Id="rId21" Type="http://schemas.openxmlformats.org/officeDocument/2006/relationships/font" Target="fonts/PoppinsMedium-bold.fntdata"/><Relationship Id="rId13" Type="http://schemas.openxmlformats.org/officeDocument/2006/relationships/font" Target="fonts/Poppins-bold.fntdata"/><Relationship Id="rId24" Type="http://customschemas.google.com/relationships/presentationmetadata" Target="metadata"/><Relationship Id="rId12" Type="http://schemas.openxmlformats.org/officeDocument/2006/relationships/font" Target="fonts/Poppins-regular.fntdata"/><Relationship Id="rId23" Type="http://schemas.openxmlformats.org/officeDocument/2006/relationships/font" Target="fonts/PoppinsMedium-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Poppins-boldItalic.fntdata"/><Relationship Id="rId14" Type="http://schemas.openxmlformats.org/officeDocument/2006/relationships/font" Target="fonts/Poppins-italic.fntdata"/><Relationship Id="rId17" Type="http://schemas.openxmlformats.org/officeDocument/2006/relationships/font" Target="fonts/PoppinsLight-bold.fntdata"/><Relationship Id="rId16" Type="http://schemas.openxmlformats.org/officeDocument/2006/relationships/font" Target="fonts/PoppinsLight-regular.fntdata"/><Relationship Id="rId5" Type="http://schemas.openxmlformats.org/officeDocument/2006/relationships/notesMaster" Target="notesMasters/notesMaster1.xml"/><Relationship Id="rId19" Type="http://schemas.openxmlformats.org/officeDocument/2006/relationships/font" Target="fonts/PoppinsLight-boldItalic.fntdata"/><Relationship Id="rId6" Type="http://schemas.openxmlformats.org/officeDocument/2006/relationships/slide" Target="slides/slide1.xml"/><Relationship Id="rId18" Type="http://schemas.openxmlformats.org/officeDocument/2006/relationships/font" Target="fonts/PoppinsLight-italic.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5" name="Google Shape;95;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3" name="Google Shape;133;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5" name="Google Shape;175;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6" name="Google Shape;206;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0" name="Google Shape;230;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9"/>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9"/>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8" name="Google Shape;18;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1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10"/>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4" name="Google Shape;24;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11"/>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11"/>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1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12"/>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12"/>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1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13"/>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13"/>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13"/>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13"/>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1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1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1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1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1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15"/>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15"/>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15"/>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1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1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6"/>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6"/>
          <p:cNvSpPr/>
          <p:nvPr>
            <p:ph idx="2" type="pic"/>
          </p:nvPr>
        </p:nvSpPr>
        <p:spPr>
          <a:xfrm>
            <a:off x="1792288" y="612775"/>
            <a:ext cx="5486400" cy="4114800"/>
          </a:xfrm>
          <a:prstGeom prst="rect">
            <a:avLst/>
          </a:prstGeom>
          <a:noFill/>
          <a:ln>
            <a:noFill/>
          </a:ln>
        </p:spPr>
      </p:sp>
      <p:sp>
        <p:nvSpPr>
          <p:cNvPr id="64" name="Google Shape;64;p16"/>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1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1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7"/>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1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1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8"/>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8"/>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1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1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7"/>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D1E47"/>
        </a:solidFill>
      </p:bgPr>
    </p:bg>
    <p:spTree>
      <p:nvGrpSpPr>
        <p:cNvPr id="83" name="Shape 83"/>
        <p:cNvGrpSpPr/>
        <p:nvPr/>
      </p:nvGrpSpPr>
      <p:grpSpPr>
        <a:xfrm>
          <a:off x="0" y="0"/>
          <a:ext cx="0" cy="0"/>
          <a:chOff x="0" y="0"/>
          <a:chExt cx="0" cy="0"/>
        </a:xfrm>
      </p:grpSpPr>
      <p:pic>
        <p:nvPicPr>
          <p:cNvPr descr="logo_full_white.png" id="84" name="Google Shape;84;p1"/>
          <p:cNvPicPr preferRelativeResize="0"/>
          <p:nvPr/>
        </p:nvPicPr>
        <p:blipFill rotWithShape="1">
          <a:blip r:embed="rId3">
            <a:alphaModFix/>
          </a:blip>
          <a:srcRect b="0" l="0" r="0" t="0"/>
          <a:stretch/>
        </p:blipFill>
        <p:spPr>
          <a:xfrm>
            <a:off x="504000" y="504000"/>
            <a:ext cx="2952000" cy="1624817"/>
          </a:xfrm>
          <a:prstGeom prst="rect">
            <a:avLst/>
          </a:prstGeom>
          <a:noFill/>
          <a:ln>
            <a:noFill/>
          </a:ln>
        </p:spPr>
      </p:pic>
      <p:sp>
        <p:nvSpPr>
          <p:cNvPr id="85" name="Google Shape;85;p1"/>
          <p:cNvSpPr/>
          <p:nvPr/>
        </p:nvSpPr>
        <p:spPr>
          <a:xfrm>
            <a:off x="5471350" y="4839100"/>
            <a:ext cx="3746250" cy="731250"/>
          </a:xfrm>
          <a:custGeom>
            <a:rect b="b" l="l" r="r" t="t"/>
            <a:pathLst>
              <a:path extrusionOk="0" h="731250" w="3746250">
                <a:moveTo>
                  <a:pt x="371250" y="0"/>
                </a:moveTo>
                <a:lnTo>
                  <a:pt x="3746250" y="0"/>
                </a:lnTo>
                <a:lnTo>
                  <a:pt x="3386250" y="731250"/>
                </a:lnTo>
                <a:lnTo>
                  <a:pt x="0" y="731250"/>
                </a:lnTo>
                <a:close/>
              </a:path>
            </a:pathLst>
          </a:custGeom>
          <a:gradFill>
            <a:gsLst>
              <a:gs pos="0">
                <a:srgbClr val="B8893F"/>
              </a:gs>
              <a:gs pos="55000">
                <a:srgbClr val="D2A85A"/>
              </a:gs>
              <a:gs pos="100000">
                <a:srgbClr val="EBCB88"/>
              </a:gs>
            </a:gsLst>
            <a:lin ang="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6" name="Google Shape;86;p1"/>
          <p:cNvSpPr/>
          <p:nvPr/>
        </p:nvSpPr>
        <p:spPr>
          <a:xfrm>
            <a:off x="4762600" y="7044100"/>
            <a:ext cx="3723750" cy="731250"/>
          </a:xfrm>
          <a:custGeom>
            <a:rect b="b" l="l" r="r" t="t"/>
            <a:pathLst>
              <a:path extrusionOk="0" h="731250" w="3723750">
                <a:moveTo>
                  <a:pt x="360000" y="0"/>
                </a:moveTo>
                <a:lnTo>
                  <a:pt x="3723750" y="0"/>
                </a:lnTo>
                <a:lnTo>
                  <a:pt x="3386250" y="731250"/>
                </a:lnTo>
                <a:lnTo>
                  <a:pt x="0" y="731250"/>
                </a:lnTo>
                <a:close/>
              </a:path>
            </a:pathLst>
          </a:custGeom>
          <a:gradFill>
            <a:gsLst>
              <a:gs pos="0">
                <a:srgbClr val="9F7635"/>
              </a:gs>
              <a:gs pos="55000">
                <a:srgbClr val="C39A4B"/>
              </a:gs>
              <a:gs pos="100000">
                <a:srgbClr val="E8C782"/>
              </a:gs>
            </a:gsLst>
            <a:lin ang="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7" name="Google Shape;87;p1"/>
          <p:cNvSpPr/>
          <p:nvPr/>
        </p:nvSpPr>
        <p:spPr>
          <a:xfrm>
            <a:off x="4042600" y="9114100"/>
            <a:ext cx="3802500" cy="753750"/>
          </a:xfrm>
          <a:custGeom>
            <a:rect b="b" l="l" r="r" t="t"/>
            <a:pathLst>
              <a:path extrusionOk="0" h="753750" w="3802500">
                <a:moveTo>
                  <a:pt x="360000" y="0"/>
                </a:moveTo>
                <a:lnTo>
                  <a:pt x="3802500" y="0"/>
                </a:lnTo>
                <a:lnTo>
                  <a:pt x="3431250" y="753750"/>
                </a:lnTo>
                <a:lnTo>
                  <a:pt x="0" y="753750"/>
                </a:lnTo>
                <a:close/>
              </a:path>
            </a:pathLst>
          </a:custGeom>
          <a:gradFill>
            <a:gsLst>
              <a:gs pos="0">
                <a:srgbClr val="DDB25F"/>
              </a:gs>
              <a:gs pos="60000">
                <a:srgbClr val="B08639"/>
              </a:gs>
              <a:gs pos="100000">
                <a:srgbClr val="96702F"/>
              </a:gs>
            </a:gsLst>
            <a:lin ang="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8" name="Google Shape;88;p1"/>
          <p:cNvSpPr txBox="1"/>
          <p:nvPr/>
        </p:nvSpPr>
        <p:spPr>
          <a:xfrm>
            <a:off x="648000" y="2376000"/>
            <a:ext cx="4680000" cy="1440000"/>
          </a:xfrm>
          <a:prstGeom prst="rect">
            <a:avLst/>
          </a:prstGeom>
          <a:noFill/>
          <a:ln>
            <a:noFill/>
          </a:ln>
        </p:spPr>
        <p:txBody>
          <a:bodyPr anchorCtr="0" anchor="t" bIns="0" lIns="0" spcFirstLastPara="1" rIns="0" wrap="square" tIns="0">
            <a:noAutofit/>
          </a:bodyPr>
          <a:lstStyle/>
          <a:p>
            <a:pPr indent="0" lvl="0" marL="0" marR="0" rtl="0" algn="l">
              <a:lnSpc>
                <a:spcPct val="95000"/>
              </a:lnSpc>
              <a:spcBef>
                <a:spcPts val="0"/>
              </a:spcBef>
              <a:spcAft>
                <a:spcPts val="0"/>
              </a:spcAft>
              <a:buClr>
                <a:srgbClr val="000000"/>
              </a:buClr>
              <a:buSzPts val="4600"/>
              <a:buFont typeface="Arial"/>
              <a:buNone/>
            </a:pPr>
            <a:r>
              <a:rPr b="0" i="0" lang="en-US" sz="4600" u="none" cap="none" strike="noStrike">
                <a:solidFill>
                  <a:srgbClr val="FFFFFF"/>
                </a:solidFill>
                <a:latin typeface="Poppins Light"/>
                <a:ea typeface="Poppins Light"/>
                <a:cs typeface="Poppins Light"/>
                <a:sym typeface="Poppins Light"/>
              </a:rPr>
              <a:t>Company</a:t>
            </a:r>
            <a:endParaRPr b="0" i="0" sz="1400" u="none" cap="none" strike="noStrike">
              <a:solidFill>
                <a:srgbClr val="000000"/>
              </a:solidFill>
              <a:latin typeface="Arial"/>
              <a:ea typeface="Arial"/>
              <a:cs typeface="Arial"/>
              <a:sym typeface="Arial"/>
            </a:endParaRPr>
          </a:p>
          <a:p>
            <a:pPr indent="0" lvl="0" marL="0" marR="0" rtl="0" algn="l">
              <a:lnSpc>
                <a:spcPct val="95000"/>
              </a:lnSpc>
              <a:spcBef>
                <a:spcPts val="0"/>
              </a:spcBef>
              <a:spcAft>
                <a:spcPts val="0"/>
              </a:spcAft>
              <a:buClr>
                <a:srgbClr val="000000"/>
              </a:buClr>
              <a:buSzPts val="4600"/>
              <a:buFont typeface="Arial"/>
              <a:buNone/>
            </a:pPr>
            <a:r>
              <a:rPr b="0" i="0" lang="en-US" sz="4600" u="none" cap="none" strike="noStrike">
                <a:solidFill>
                  <a:srgbClr val="FFFFFF"/>
                </a:solidFill>
                <a:latin typeface="Poppins Light"/>
                <a:ea typeface="Poppins Light"/>
                <a:cs typeface="Poppins Light"/>
                <a:sym typeface="Poppins Light"/>
              </a:rPr>
              <a:t>Profile</a:t>
            </a:r>
            <a:endParaRPr b="0" i="0" sz="1400" u="none" cap="none" strike="noStrike">
              <a:solidFill>
                <a:srgbClr val="000000"/>
              </a:solidFill>
              <a:latin typeface="Arial"/>
              <a:ea typeface="Arial"/>
              <a:cs typeface="Arial"/>
              <a:sym typeface="Arial"/>
            </a:endParaRPr>
          </a:p>
        </p:txBody>
      </p:sp>
      <p:sp>
        <p:nvSpPr>
          <p:cNvPr id="89" name="Google Shape;89;p1"/>
          <p:cNvSpPr/>
          <p:nvPr/>
        </p:nvSpPr>
        <p:spPr>
          <a:xfrm>
            <a:off x="648000" y="3888000"/>
            <a:ext cx="792000" cy="32400"/>
          </a:xfrm>
          <a:prstGeom prst="rect">
            <a:avLst/>
          </a:prstGeom>
          <a:gradFill>
            <a:gsLst>
              <a:gs pos="0">
                <a:srgbClr val="9A7431"/>
              </a:gs>
              <a:gs pos="100000">
                <a:srgbClr val="E8C782"/>
              </a:gs>
            </a:gsLst>
            <a:lin ang="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0" name="Google Shape;90;p1"/>
          <p:cNvSpPr txBox="1"/>
          <p:nvPr/>
        </p:nvSpPr>
        <p:spPr>
          <a:xfrm>
            <a:off x="648000" y="4176000"/>
            <a:ext cx="3600000" cy="936000"/>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000000"/>
              </a:buClr>
              <a:buSzPts val="1300"/>
              <a:buFont typeface="Arial"/>
              <a:buNone/>
            </a:pPr>
            <a:r>
              <a:rPr b="0" i="0" lang="en-US" sz="1300" u="none" cap="none" strike="noStrike">
                <a:solidFill>
                  <a:srgbClr val="D3DAEA"/>
                </a:solidFill>
                <a:latin typeface="Georgia"/>
                <a:ea typeface="Georgia"/>
                <a:cs typeface="Georgia"/>
                <a:sym typeface="Georgia"/>
              </a:rPr>
              <a:t>Lifestyle products, food items and medical procurement, sourced from trusted manufacturers and delivered across Jamaica.</a:t>
            </a:r>
            <a:endParaRPr b="0" i="0" sz="1400" u="none" cap="none" strike="noStrike">
              <a:solidFill>
                <a:srgbClr val="000000"/>
              </a:solidFill>
              <a:latin typeface="Arial"/>
              <a:ea typeface="Arial"/>
              <a:cs typeface="Arial"/>
              <a:sym typeface="Arial"/>
            </a:endParaRPr>
          </a:p>
        </p:txBody>
      </p:sp>
      <p:sp>
        <p:nvSpPr>
          <p:cNvPr id="91" name="Google Shape;91;p1"/>
          <p:cNvSpPr txBox="1"/>
          <p:nvPr/>
        </p:nvSpPr>
        <p:spPr>
          <a:xfrm>
            <a:off x="648000" y="9144000"/>
            <a:ext cx="4320000" cy="288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E8C782"/>
                </a:solidFill>
                <a:latin typeface="Poppins"/>
                <a:ea typeface="Poppins"/>
                <a:cs typeface="Poppins"/>
                <a:sym typeface="Poppins"/>
              </a:rPr>
              <a:t>Bridging Markets, Delivering Quality.</a:t>
            </a:r>
            <a:endParaRPr b="0" i="0" sz="1400" u="none" cap="none" strike="noStrike">
              <a:solidFill>
                <a:srgbClr val="000000"/>
              </a:solidFill>
              <a:latin typeface="Arial"/>
              <a:ea typeface="Arial"/>
              <a:cs typeface="Arial"/>
              <a:sym typeface="Arial"/>
            </a:endParaRPr>
          </a:p>
        </p:txBody>
      </p:sp>
      <p:sp>
        <p:nvSpPr>
          <p:cNvPr id="92" name="Google Shape;92;p1"/>
          <p:cNvSpPr txBox="1"/>
          <p:nvPr/>
        </p:nvSpPr>
        <p:spPr>
          <a:xfrm>
            <a:off x="648000" y="9468000"/>
            <a:ext cx="4320000" cy="504000"/>
          </a:xfrm>
          <a:prstGeom prst="rect">
            <a:avLst/>
          </a:prstGeom>
          <a:noFill/>
          <a:ln>
            <a:noFill/>
          </a:ln>
        </p:spPr>
        <p:txBody>
          <a:bodyPr anchorCtr="0" anchor="t" bIns="0" lIns="0" spcFirstLastPara="1" rIns="0" wrap="square" tIns="0">
            <a:noAutofit/>
          </a:bodyPr>
          <a:lstStyle/>
          <a:p>
            <a:pPr indent="0" lvl="0" marL="0" marR="0" rtl="0" algn="l">
              <a:lnSpc>
                <a:spcPct val="160000"/>
              </a:lnSpc>
              <a:spcBef>
                <a:spcPts val="0"/>
              </a:spcBef>
              <a:spcAft>
                <a:spcPts val="0"/>
              </a:spcAft>
              <a:buClr>
                <a:srgbClr val="000000"/>
              </a:buClr>
              <a:buSzPts val="850"/>
              <a:buFont typeface="Arial"/>
              <a:buNone/>
            </a:pPr>
            <a:r>
              <a:rPr b="0" i="0" lang="en-US" sz="850" u="none" cap="none" strike="noStrike">
                <a:solidFill>
                  <a:srgbClr val="B9C3DB"/>
                </a:solidFill>
                <a:latin typeface="Poppins Light"/>
                <a:ea typeface="Poppins Light"/>
                <a:cs typeface="Poppins Light"/>
                <a:sym typeface="Poppins Light"/>
              </a:rPr>
              <a:t>Kingston, Jamaica</a:t>
            </a:r>
            <a:endParaRPr b="0" i="0" sz="1400" u="none" cap="none" strike="noStrike">
              <a:solidFill>
                <a:srgbClr val="000000"/>
              </a:solidFill>
              <a:latin typeface="Arial"/>
              <a:ea typeface="Arial"/>
              <a:cs typeface="Arial"/>
              <a:sym typeface="Arial"/>
            </a:endParaRPr>
          </a:p>
          <a:p>
            <a:pPr indent="0" lvl="0" marL="0" marR="0" rtl="0" algn="l">
              <a:lnSpc>
                <a:spcPct val="160000"/>
              </a:lnSpc>
              <a:spcBef>
                <a:spcPts val="0"/>
              </a:spcBef>
              <a:spcAft>
                <a:spcPts val="0"/>
              </a:spcAft>
              <a:buClr>
                <a:srgbClr val="000000"/>
              </a:buClr>
              <a:buSzPts val="850"/>
              <a:buFont typeface="Arial"/>
              <a:buNone/>
            </a:pPr>
            <a:r>
              <a:rPr b="0" i="0" lang="en-US" sz="850" u="none" cap="none" strike="noStrike">
                <a:solidFill>
                  <a:srgbClr val="B9C3DB"/>
                </a:solidFill>
                <a:latin typeface="Poppins Light"/>
                <a:ea typeface="Poppins Light"/>
                <a:cs typeface="Poppins Light"/>
                <a:sym typeface="Poppins Light"/>
              </a:rPr>
              <a:t>www.wetradingsolutionsltd.com</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96" name="Shape 96"/>
        <p:cNvGrpSpPr/>
        <p:nvPr/>
      </p:nvGrpSpPr>
      <p:grpSpPr>
        <a:xfrm>
          <a:off x="0" y="0"/>
          <a:ext cx="0" cy="0"/>
          <a:chOff x="0" y="0"/>
          <a:chExt cx="0" cy="0"/>
        </a:xfrm>
      </p:grpSpPr>
      <p:sp>
        <p:nvSpPr>
          <p:cNvPr id="97" name="Google Shape;97;p2"/>
          <p:cNvSpPr txBox="1"/>
          <p:nvPr/>
        </p:nvSpPr>
        <p:spPr>
          <a:xfrm>
            <a:off x="648000" y="720000"/>
            <a:ext cx="4320000" cy="216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50"/>
              <a:buFont typeface="Arial"/>
              <a:buNone/>
            </a:pPr>
            <a:r>
              <a:rPr b="0" i="0" lang="en-US" sz="850" u="none" cap="none" strike="noStrike">
                <a:solidFill>
                  <a:srgbClr val="85601F"/>
                </a:solidFill>
                <a:latin typeface="Poppins"/>
                <a:ea typeface="Poppins"/>
                <a:cs typeface="Poppins"/>
                <a:sym typeface="Poppins"/>
              </a:rPr>
              <a:t>About us</a:t>
            </a:r>
            <a:endParaRPr b="0" i="0" sz="1400" u="none" cap="none" strike="noStrike">
              <a:solidFill>
                <a:srgbClr val="000000"/>
              </a:solidFill>
              <a:latin typeface="Arial"/>
              <a:ea typeface="Arial"/>
              <a:cs typeface="Arial"/>
              <a:sym typeface="Arial"/>
            </a:endParaRPr>
          </a:p>
        </p:txBody>
      </p:sp>
      <p:sp>
        <p:nvSpPr>
          <p:cNvPr id="98" name="Google Shape;98;p2"/>
          <p:cNvSpPr txBox="1"/>
          <p:nvPr/>
        </p:nvSpPr>
        <p:spPr>
          <a:xfrm>
            <a:off x="648000" y="972000"/>
            <a:ext cx="4392000" cy="864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900"/>
              <a:buFont typeface="Arial"/>
              <a:buNone/>
            </a:pPr>
            <a:r>
              <a:rPr b="0" i="0" lang="en-US" sz="2900" u="none" cap="none" strike="noStrike">
                <a:solidFill>
                  <a:srgbClr val="0D1E47"/>
                </a:solidFill>
                <a:latin typeface="Poppins Light"/>
                <a:ea typeface="Poppins Light"/>
                <a:cs typeface="Poppins Light"/>
                <a:sym typeface="Poppins Light"/>
              </a:rPr>
              <a:t>From factory floor to your door.</a:t>
            </a:r>
            <a:endParaRPr b="0" i="0" sz="1400" u="none" cap="none" strike="noStrike">
              <a:solidFill>
                <a:srgbClr val="000000"/>
              </a:solidFill>
              <a:latin typeface="Arial"/>
              <a:ea typeface="Arial"/>
              <a:cs typeface="Arial"/>
              <a:sym typeface="Arial"/>
            </a:endParaRPr>
          </a:p>
        </p:txBody>
      </p:sp>
      <p:sp>
        <p:nvSpPr>
          <p:cNvPr id="99" name="Google Shape;99;p2"/>
          <p:cNvSpPr txBox="1"/>
          <p:nvPr/>
        </p:nvSpPr>
        <p:spPr>
          <a:xfrm>
            <a:off x="648000" y="2232000"/>
            <a:ext cx="4032000" cy="2232000"/>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000000"/>
              </a:buClr>
              <a:buSzPts val="1050"/>
              <a:buFont typeface="Arial"/>
              <a:buNone/>
            </a:pPr>
            <a:r>
              <a:rPr b="1" i="0" lang="en-US" sz="1050" u="none" cap="none" strike="noStrike">
                <a:solidFill>
                  <a:srgbClr val="0D1E47"/>
                </a:solidFill>
                <a:latin typeface="Georgia"/>
                <a:ea typeface="Georgia"/>
                <a:cs typeface="Georgia"/>
                <a:sym typeface="Georgia"/>
              </a:rPr>
              <a:t>WE Trading Solutions Limited</a:t>
            </a:r>
            <a:r>
              <a:rPr b="0" i="0" lang="en-US" sz="1050" u="none" cap="none" strike="noStrike">
                <a:solidFill>
                  <a:srgbClr val="0D1E47"/>
                </a:solidFill>
                <a:latin typeface="Georgia"/>
                <a:ea typeface="Georgia"/>
                <a:cs typeface="Georgia"/>
                <a:sym typeface="Georgia"/>
              </a:rPr>
              <a:t> is a full-service import and trading company based in Kingston, Jamaica. We started trading in August 2026, with a focus on lifestyle products, food items and medical procurement.</a:t>
            </a:r>
            <a:endParaRPr b="0" i="0" sz="1400" u="none" cap="none" strike="noStrike">
              <a:solidFill>
                <a:srgbClr val="000000"/>
              </a:solidFill>
              <a:latin typeface="Arial"/>
              <a:ea typeface="Arial"/>
              <a:cs typeface="Arial"/>
              <a:sym typeface="Arial"/>
            </a:endParaRPr>
          </a:p>
          <a:p>
            <a:pPr indent="0" lvl="0" marL="0" marR="0" rtl="0" algn="l">
              <a:lnSpc>
                <a:spcPct val="130000"/>
              </a:lnSpc>
              <a:spcBef>
                <a:spcPts val="800"/>
              </a:spcBef>
              <a:spcAft>
                <a:spcPts val="0"/>
              </a:spcAft>
              <a:buClr>
                <a:srgbClr val="000000"/>
              </a:buClr>
              <a:buSzPts val="1050"/>
              <a:buFont typeface="Arial"/>
              <a:buNone/>
            </a:pPr>
            <a:r>
              <a:rPr b="0" i="0" lang="en-US" sz="1050" u="none" cap="none" strike="noStrike">
                <a:solidFill>
                  <a:srgbClr val="0D1E47"/>
                </a:solidFill>
                <a:latin typeface="Georgia"/>
                <a:ea typeface="Georgia"/>
                <a:cs typeface="Georgia"/>
                <a:sym typeface="Georgia"/>
              </a:rPr>
              <a:t>We source quality goods from manufacturers around the world and supply them to wholesale, retail, healthcare and industrial clients across Jamaica. We take care of logistics, customs regulations and quality assurance, so our clients can concentrate on running their own business.</a:t>
            </a:r>
            <a:endParaRPr b="0" i="0" sz="1400" u="none" cap="none" strike="noStrike">
              <a:solidFill>
                <a:srgbClr val="000000"/>
              </a:solidFill>
              <a:latin typeface="Arial"/>
              <a:ea typeface="Arial"/>
              <a:cs typeface="Arial"/>
              <a:sym typeface="Arial"/>
            </a:endParaRPr>
          </a:p>
        </p:txBody>
      </p:sp>
      <p:sp>
        <p:nvSpPr>
          <p:cNvPr id="100" name="Google Shape;100;p2"/>
          <p:cNvSpPr/>
          <p:nvPr/>
        </p:nvSpPr>
        <p:spPr>
          <a:xfrm>
            <a:off x="648000" y="4824000"/>
            <a:ext cx="32400" cy="576000"/>
          </a:xfrm>
          <a:prstGeom prst="rect">
            <a:avLst/>
          </a:prstGeom>
          <a:solidFill>
            <a:srgbClr val="C39A4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1" name="Google Shape;101;p2"/>
          <p:cNvSpPr txBox="1"/>
          <p:nvPr/>
        </p:nvSpPr>
        <p:spPr>
          <a:xfrm>
            <a:off x="846000" y="4824000"/>
            <a:ext cx="3816000" cy="648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050"/>
              <a:buFont typeface="Arial"/>
              <a:buNone/>
            </a:pPr>
            <a:r>
              <a:rPr b="0" i="0" lang="en-US" sz="1050" u="none" cap="none" strike="noStrike">
                <a:solidFill>
                  <a:srgbClr val="0D1E47"/>
                </a:solidFill>
                <a:latin typeface="Poppins Medium"/>
                <a:ea typeface="Poppins Medium"/>
                <a:cs typeface="Poppins Medium"/>
                <a:sym typeface="Poppins Medium"/>
              </a:rPr>
              <a:t>Our mission</a:t>
            </a:r>
            <a:endParaRPr b="0" i="0" sz="1400" u="none" cap="none" strike="noStrike">
              <a:solidFill>
                <a:srgbClr val="000000"/>
              </a:solidFill>
              <a:latin typeface="Arial"/>
              <a:ea typeface="Arial"/>
              <a:cs typeface="Arial"/>
              <a:sym typeface="Arial"/>
            </a:endParaRPr>
          </a:p>
          <a:p>
            <a:pPr indent="0" lvl="0" marL="0" marR="0" rtl="0" algn="l">
              <a:lnSpc>
                <a:spcPct val="125000"/>
              </a:lnSpc>
              <a:spcBef>
                <a:spcPts val="200"/>
              </a:spcBef>
              <a:spcAft>
                <a:spcPts val="0"/>
              </a:spcAft>
              <a:buClr>
                <a:srgbClr val="000000"/>
              </a:buClr>
              <a:buSzPts val="1000"/>
              <a:buFont typeface="Arial"/>
              <a:buNone/>
            </a:pPr>
            <a:r>
              <a:rPr b="0" i="0" lang="en-US" sz="1000" u="none" cap="none" strike="noStrike">
                <a:solidFill>
                  <a:srgbClr val="4A5675"/>
                </a:solidFill>
                <a:latin typeface="Georgia"/>
                <a:ea typeface="Georgia"/>
                <a:cs typeface="Georgia"/>
                <a:sym typeface="Georgia"/>
              </a:rPr>
              <a:t>To simplify global trade for our partners by providing reliable sourcing, transparent pricing and dependable logistics.</a:t>
            </a:r>
            <a:endParaRPr b="0" i="0" sz="1400" u="none" cap="none" strike="noStrike">
              <a:solidFill>
                <a:srgbClr val="000000"/>
              </a:solidFill>
              <a:latin typeface="Arial"/>
              <a:ea typeface="Arial"/>
              <a:cs typeface="Arial"/>
              <a:sym typeface="Arial"/>
            </a:endParaRPr>
          </a:p>
        </p:txBody>
      </p:sp>
      <p:sp>
        <p:nvSpPr>
          <p:cNvPr id="102" name="Google Shape;102;p2"/>
          <p:cNvSpPr/>
          <p:nvPr/>
        </p:nvSpPr>
        <p:spPr>
          <a:xfrm>
            <a:off x="648000" y="5832000"/>
            <a:ext cx="32400" cy="576000"/>
          </a:xfrm>
          <a:prstGeom prst="rect">
            <a:avLst/>
          </a:prstGeom>
          <a:solidFill>
            <a:srgbClr val="C39A4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3" name="Google Shape;103;p2"/>
          <p:cNvSpPr txBox="1"/>
          <p:nvPr/>
        </p:nvSpPr>
        <p:spPr>
          <a:xfrm>
            <a:off x="846000" y="5832000"/>
            <a:ext cx="3816000" cy="648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050"/>
              <a:buFont typeface="Arial"/>
              <a:buNone/>
            </a:pPr>
            <a:r>
              <a:rPr b="0" i="0" lang="en-US" sz="1050" u="none" cap="none" strike="noStrike">
                <a:solidFill>
                  <a:srgbClr val="0D1E47"/>
                </a:solidFill>
                <a:latin typeface="Poppins Medium"/>
                <a:ea typeface="Poppins Medium"/>
                <a:cs typeface="Poppins Medium"/>
                <a:sym typeface="Poppins Medium"/>
              </a:rPr>
              <a:t>Our vision</a:t>
            </a:r>
            <a:endParaRPr b="0" i="0" sz="1400" u="none" cap="none" strike="noStrike">
              <a:solidFill>
                <a:srgbClr val="000000"/>
              </a:solidFill>
              <a:latin typeface="Arial"/>
              <a:ea typeface="Arial"/>
              <a:cs typeface="Arial"/>
              <a:sym typeface="Arial"/>
            </a:endParaRPr>
          </a:p>
          <a:p>
            <a:pPr indent="0" lvl="0" marL="0" marR="0" rtl="0" algn="l">
              <a:lnSpc>
                <a:spcPct val="125000"/>
              </a:lnSpc>
              <a:spcBef>
                <a:spcPts val="200"/>
              </a:spcBef>
              <a:spcAft>
                <a:spcPts val="0"/>
              </a:spcAft>
              <a:buClr>
                <a:srgbClr val="000000"/>
              </a:buClr>
              <a:buSzPts val="1000"/>
              <a:buFont typeface="Arial"/>
              <a:buNone/>
            </a:pPr>
            <a:r>
              <a:rPr b="0" i="0" lang="en-US" sz="1000" u="none" cap="none" strike="noStrike">
                <a:solidFill>
                  <a:srgbClr val="4A5675"/>
                </a:solidFill>
                <a:latin typeface="Georgia"/>
                <a:ea typeface="Georgia"/>
                <a:cs typeface="Georgia"/>
                <a:sym typeface="Georgia"/>
              </a:rPr>
              <a:t>To be the most trusted mid-market import partner in the region, known for integrity, efficiency and market expertise.</a:t>
            </a:r>
            <a:endParaRPr b="0" i="0" sz="1400" u="none" cap="none" strike="noStrike">
              <a:solidFill>
                <a:srgbClr val="000000"/>
              </a:solidFill>
              <a:latin typeface="Arial"/>
              <a:ea typeface="Arial"/>
              <a:cs typeface="Arial"/>
              <a:sym typeface="Arial"/>
            </a:endParaRPr>
          </a:p>
        </p:txBody>
      </p:sp>
      <p:sp>
        <p:nvSpPr>
          <p:cNvPr id="104" name="Google Shape;104;p2"/>
          <p:cNvSpPr txBox="1"/>
          <p:nvPr/>
        </p:nvSpPr>
        <p:spPr>
          <a:xfrm>
            <a:off x="648000" y="6732000"/>
            <a:ext cx="4032000" cy="288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300"/>
              <a:buFont typeface="Arial"/>
              <a:buNone/>
            </a:pPr>
            <a:r>
              <a:rPr b="0" i="0" lang="en-US" sz="1300" u="none" cap="none" strike="noStrike">
                <a:solidFill>
                  <a:srgbClr val="0D1E47"/>
                </a:solidFill>
                <a:latin typeface="Poppins Light"/>
                <a:ea typeface="Poppins Light"/>
                <a:cs typeface="Poppins Light"/>
                <a:sym typeface="Poppins Light"/>
              </a:rPr>
              <a:t>Who we serve</a:t>
            </a:r>
            <a:endParaRPr b="0" i="0" sz="1400" u="none" cap="none" strike="noStrike">
              <a:solidFill>
                <a:srgbClr val="000000"/>
              </a:solidFill>
              <a:latin typeface="Arial"/>
              <a:ea typeface="Arial"/>
              <a:cs typeface="Arial"/>
              <a:sym typeface="Arial"/>
            </a:endParaRPr>
          </a:p>
        </p:txBody>
      </p:sp>
      <p:sp>
        <p:nvSpPr>
          <p:cNvPr id="105" name="Google Shape;105;p2"/>
          <p:cNvSpPr/>
          <p:nvPr/>
        </p:nvSpPr>
        <p:spPr>
          <a:xfrm>
            <a:off x="648000" y="7092000"/>
            <a:ext cx="1890000" cy="21600"/>
          </a:xfrm>
          <a:prstGeom prst="rect">
            <a:avLst/>
          </a:prstGeom>
          <a:solidFill>
            <a:srgbClr val="C39A4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6" name="Google Shape;106;p2"/>
          <p:cNvSpPr txBox="1"/>
          <p:nvPr/>
        </p:nvSpPr>
        <p:spPr>
          <a:xfrm>
            <a:off x="648000" y="7200000"/>
            <a:ext cx="1890000" cy="7200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000000"/>
              </a:buClr>
              <a:buSzPts val="900"/>
              <a:buFont typeface="Arial"/>
              <a:buNone/>
            </a:pPr>
            <a:r>
              <a:rPr b="0" i="0" lang="en-US" sz="900" u="none" cap="none" strike="noStrike">
                <a:solidFill>
                  <a:srgbClr val="0D1E47"/>
                </a:solidFill>
                <a:latin typeface="Poppins Medium"/>
                <a:ea typeface="Poppins Medium"/>
                <a:cs typeface="Poppins Medium"/>
                <a:sym typeface="Poppins Medium"/>
              </a:rPr>
              <a:t>Retailers and distributors</a:t>
            </a:r>
            <a:endParaRPr b="0" i="0" sz="1400" u="none" cap="none" strike="noStrike">
              <a:solidFill>
                <a:srgbClr val="000000"/>
              </a:solidFill>
              <a:latin typeface="Arial"/>
              <a:ea typeface="Arial"/>
              <a:cs typeface="Arial"/>
              <a:sym typeface="Arial"/>
            </a:endParaRPr>
          </a:p>
          <a:p>
            <a:pPr indent="0" lvl="0" marL="0" marR="0" rtl="0" algn="l">
              <a:lnSpc>
                <a:spcPct val="125000"/>
              </a:lnSpc>
              <a:spcBef>
                <a:spcPts val="200"/>
              </a:spcBef>
              <a:spcAft>
                <a:spcPts val="0"/>
              </a:spcAft>
              <a:buClr>
                <a:srgbClr val="000000"/>
              </a:buClr>
              <a:buSzPts val="900"/>
              <a:buFont typeface="Arial"/>
              <a:buNone/>
            </a:pPr>
            <a:r>
              <a:rPr b="0" i="0" lang="en-US" sz="900" u="none" cap="none" strike="noStrike">
                <a:solidFill>
                  <a:srgbClr val="4A5675"/>
                </a:solidFill>
                <a:latin typeface="Georgia"/>
                <a:ea typeface="Georgia"/>
                <a:cs typeface="Georgia"/>
                <a:sym typeface="Georgia"/>
              </a:rPr>
              <a:t>Bulk supply for shops, wholesalers and resellers.</a:t>
            </a:r>
            <a:endParaRPr b="0" i="0" sz="1400" u="none" cap="none" strike="noStrike">
              <a:solidFill>
                <a:srgbClr val="000000"/>
              </a:solidFill>
              <a:latin typeface="Arial"/>
              <a:ea typeface="Arial"/>
              <a:cs typeface="Arial"/>
              <a:sym typeface="Arial"/>
            </a:endParaRPr>
          </a:p>
        </p:txBody>
      </p:sp>
      <p:sp>
        <p:nvSpPr>
          <p:cNvPr id="107" name="Google Shape;107;p2"/>
          <p:cNvSpPr/>
          <p:nvPr/>
        </p:nvSpPr>
        <p:spPr>
          <a:xfrm>
            <a:off x="2790000" y="7092000"/>
            <a:ext cx="1890000" cy="21600"/>
          </a:xfrm>
          <a:prstGeom prst="rect">
            <a:avLst/>
          </a:prstGeom>
          <a:solidFill>
            <a:srgbClr val="C39A4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8" name="Google Shape;108;p2"/>
          <p:cNvSpPr txBox="1"/>
          <p:nvPr/>
        </p:nvSpPr>
        <p:spPr>
          <a:xfrm>
            <a:off x="2790000" y="7200000"/>
            <a:ext cx="1890000" cy="7200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000000"/>
              </a:buClr>
              <a:buSzPts val="900"/>
              <a:buFont typeface="Arial"/>
              <a:buNone/>
            </a:pPr>
            <a:r>
              <a:rPr b="0" i="0" lang="en-US" sz="900" u="none" cap="none" strike="noStrike">
                <a:solidFill>
                  <a:srgbClr val="0D1E47"/>
                </a:solidFill>
                <a:latin typeface="Poppins Medium"/>
                <a:ea typeface="Poppins Medium"/>
                <a:cs typeface="Poppins Medium"/>
                <a:sym typeface="Poppins Medium"/>
              </a:rPr>
              <a:t>Clinics, pharmacies and care homes</a:t>
            </a:r>
            <a:endParaRPr b="0" i="0" sz="1400" u="none" cap="none" strike="noStrike">
              <a:solidFill>
                <a:srgbClr val="000000"/>
              </a:solidFill>
              <a:latin typeface="Arial"/>
              <a:ea typeface="Arial"/>
              <a:cs typeface="Arial"/>
              <a:sym typeface="Arial"/>
            </a:endParaRPr>
          </a:p>
          <a:p>
            <a:pPr indent="0" lvl="0" marL="0" marR="0" rtl="0" algn="l">
              <a:lnSpc>
                <a:spcPct val="125000"/>
              </a:lnSpc>
              <a:spcBef>
                <a:spcPts val="200"/>
              </a:spcBef>
              <a:spcAft>
                <a:spcPts val="0"/>
              </a:spcAft>
              <a:buClr>
                <a:srgbClr val="000000"/>
              </a:buClr>
              <a:buSzPts val="900"/>
              <a:buFont typeface="Arial"/>
              <a:buNone/>
            </a:pPr>
            <a:r>
              <a:rPr b="0" i="0" lang="en-US" sz="900" u="none" cap="none" strike="noStrike">
                <a:solidFill>
                  <a:srgbClr val="4A5675"/>
                </a:solidFill>
                <a:latin typeface="Georgia"/>
                <a:ea typeface="Georgia"/>
                <a:cs typeface="Georgia"/>
                <a:sym typeface="Georgia"/>
              </a:rPr>
              <a:t>Medical equipment and consumables, in volume.</a:t>
            </a:r>
            <a:endParaRPr b="0" i="0" sz="1400" u="none" cap="none" strike="noStrike">
              <a:solidFill>
                <a:srgbClr val="000000"/>
              </a:solidFill>
              <a:latin typeface="Arial"/>
              <a:ea typeface="Arial"/>
              <a:cs typeface="Arial"/>
              <a:sym typeface="Arial"/>
            </a:endParaRPr>
          </a:p>
        </p:txBody>
      </p:sp>
      <p:sp>
        <p:nvSpPr>
          <p:cNvPr id="109" name="Google Shape;109;p2"/>
          <p:cNvSpPr/>
          <p:nvPr/>
        </p:nvSpPr>
        <p:spPr>
          <a:xfrm>
            <a:off x="648000" y="8028000"/>
            <a:ext cx="1890000" cy="21600"/>
          </a:xfrm>
          <a:prstGeom prst="rect">
            <a:avLst/>
          </a:prstGeom>
          <a:solidFill>
            <a:srgbClr val="C39A4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0" name="Google Shape;110;p2"/>
          <p:cNvSpPr txBox="1"/>
          <p:nvPr/>
        </p:nvSpPr>
        <p:spPr>
          <a:xfrm>
            <a:off x="648000" y="8136000"/>
            <a:ext cx="1890000" cy="7200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000000"/>
              </a:buClr>
              <a:buSzPts val="900"/>
              <a:buFont typeface="Arial"/>
              <a:buNone/>
            </a:pPr>
            <a:r>
              <a:rPr b="0" i="0" lang="en-US" sz="900" u="none" cap="none" strike="noStrike">
                <a:solidFill>
                  <a:srgbClr val="0D1E47"/>
                </a:solidFill>
                <a:latin typeface="Poppins Medium"/>
                <a:ea typeface="Poppins Medium"/>
                <a:cs typeface="Poppins Medium"/>
                <a:sym typeface="Poppins Medium"/>
              </a:rPr>
              <a:t>Manufacturers and industrial users</a:t>
            </a:r>
            <a:endParaRPr b="0" i="0" sz="1400" u="none" cap="none" strike="noStrike">
              <a:solidFill>
                <a:srgbClr val="000000"/>
              </a:solidFill>
              <a:latin typeface="Arial"/>
              <a:ea typeface="Arial"/>
              <a:cs typeface="Arial"/>
              <a:sym typeface="Arial"/>
            </a:endParaRPr>
          </a:p>
          <a:p>
            <a:pPr indent="0" lvl="0" marL="0" marR="0" rtl="0" algn="l">
              <a:lnSpc>
                <a:spcPct val="125000"/>
              </a:lnSpc>
              <a:spcBef>
                <a:spcPts val="200"/>
              </a:spcBef>
              <a:spcAft>
                <a:spcPts val="0"/>
              </a:spcAft>
              <a:buClr>
                <a:srgbClr val="000000"/>
              </a:buClr>
              <a:buSzPts val="900"/>
              <a:buFont typeface="Arial"/>
              <a:buNone/>
            </a:pPr>
            <a:r>
              <a:rPr b="0" i="0" lang="en-US" sz="900" u="none" cap="none" strike="noStrike">
                <a:solidFill>
                  <a:srgbClr val="4A5675"/>
                </a:solidFill>
                <a:latin typeface="Georgia"/>
                <a:ea typeface="Georgia"/>
                <a:cs typeface="Georgia"/>
                <a:sym typeface="Georgia"/>
              </a:rPr>
              <a:t>Tools, safety equipment, packaging and parts.</a:t>
            </a:r>
            <a:endParaRPr b="0" i="0" sz="1400" u="none" cap="none" strike="noStrike">
              <a:solidFill>
                <a:srgbClr val="000000"/>
              </a:solidFill>
              <a:latin typeface="Arial"/>
              <a:ea typeface="Arial"/>
              <a:cs typeface="Arial"/>
              <a:sym typeface="Arial"/>
            </a:endParaRPr>
          </a:p>
        </p:txBody>
      </p:sp>
      <p:sp>
        <p:nvSpPr>
          <p:cNvPr id="111" name="Google Shape;111;p2"/>
          <p:cNvSpPr/>
          <p:nvPr/>
        </p:nvSpPr>
        <p:spPr>
          <a:xfrm>
            <a:off x="2790000" y="8028000"/>
            <a:ext cx="1890000" cy="21600"/>
          </a:xfrm>
          <a:prstGeom prst="rect">
            <a:avLst/>
          </a:prstGeom>
          <a:solidFill>
            <a:srgbClr val="C39A4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2" name="Google Shape;112;p2"/>
          <p:cNvSpPr txBox="1"/>
          <p:nvPr/>
        </p:nvSpPr>
        <p:spPr>
          <a:xfrm>
            <a:off x="2790000" y="8136000"/>
            <a:ext cx="1890000" cy="7200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000000"/>
              </a:buClr>
              <a:buSzPts val="900"/>
              <a:buFont typeface="Arial"/>
              <a:buNone/>
            </a:pPr>
            <a:r>
              <a:rPr b="0" i="0" lang="en-US" sz="900" u="none" cap="none" strike="noStrike">
                <a:solidFill>
                  <a:srgbClr val="0D1E47"/>
                </a:solidFill>
                <a:latin typeface="Poppins Medium"/>
                <a:ea typeface="Poppins Medium"/>
                <a:cs typeface="Poppins Medium"/>
                <a:sym typeface="Poppins Medium"/>
              </a:rPr>
              <a:t>Households and private buyers</a:t>
            </a:r>
            <a:endParaRPr b="0" i="0" sz="1400" u="none" cap="none" strike="noStrike">
              <a:solidFill>
                <a:srgbClr val="000000"/>
              </a:solidFill>
              <a:latin typeface="Arial"/>
              <a:ea typeface="Arial"/>
              <a:cs typeface="Arial"/>
              <a:sym typeface="Arial"/>
            </a:endParaRPr>
          </a:p>
          <a:p>
            <a:pPr indent="0" lvl="0" marL="0" marR="0" rtl="0" algn="l">
              <a:lnSpc>
                <a:spcPct val="125000"/>
              </a:lnSpc>
              <a:spcBef>
                <a:spcPts val="200"/>
              </a:spcBef>
              <a:spcAft>
                <a:spcPts val="0"/>
              </a:spcAft>
              <a:buClr>
                <a:srgbClr val="000000"/>
              </a:buClr>
              <a:buSzPts val="900"/>
              <a:buFont typeface="Arial"/>
              <a:buNone/>
            </a:pPr>
            <a:r>
              <a:rPr b="0" i="0" lang="en-US" sz="900" u="none" cap="none" strike="noStrike">
                <a:solidFill>
                  <a:srgbClr val="4A5675"/>
                </a:solidFill>
                <a:latin typeface="Georgia"/>
                <a:ea typeface="Georgia"/>
                <a:cs typeface="Georgia"/>
                <a:sym typeface="Georgia"/>
              </a:rPr>
              <a:t>Lifestyle products and home care items.</a:t>
            </a:r>
            <a:endParaRPr b="0" i="0" sz="1400" u="none" cap="none" strike="noStrike">
              <a:solidFill>
                <a:srgbClr val="000000"/>
              </a:solidFill>
              <a:latin typeface="Arial"/>
              <a:ea typeface="Arial"/>
              <a:cs typeface="Arial"/>
              <a:sym typeface="Arial"/>
            </a:endParaRPr>
          </a:p>
        </p:txBody>
      </p:sp>
      <p:sp>
        <p:nvSpPr>
          <p:cNvPr id="113" name="Google Shape;113;p2"/>
          <p:cNvSpPr/>
          <p:nvPr/>
        </p:nvSpPr>
        <p:spPr>
          <a:xfrm>
            <a:off x="648000" y="8964000"/>
            <a:ext cx="4032000" cy="21600"/>
          </a:xfrm>
          <a:prstGeom prst="rect">
            <a:avLst/>
          </a:prstGeom>
          <a:solidFill>
            <a:srgbClr val="C39A4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4" name="Google Shape;114;p2"/>
          <p:cNvSpPr txBox="1"/>
          <p:nvPr/>
        </p:nvSpPr>
        <p:spPr>
          <a:xfrm>
            <a:off x="648000" y="9072000"/>
            <a:ext cx="4032000" cy="7200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000000"/>
              </a:buClr>
              <a:buSzPts val="900"/>
              <a:buFont typeface="Arial"/>
              <a:buNone/>
            </a:pPr>
            <a:r>
              <a:rPr b="0" i="0" lang="en-US" sz="900" u="none" cap="none" strike="noStrike">
                <a:solidFill>
                  <a:srgbClr val="0D1E47"/>
                </a:solidFill>
                <a:latin typeface="Poppins Medium"/>
                <a:ea typeface="Poppins Medium"/>
                <a:cs typeface="Poppins Medium"/>
                <a:sym typeface="Poppins Medium"/>
              </a:rPr>
              <a:t>Government entities</a:t>
            </a:r>
            <a:endParaRPr b="0" i="0" sz="1400" u="none" cap="none" strike="noStrike">
              <a:solidFill>
                <a:srgbClr val="000000"/>
              </a:solidFill>
              <a:latin typeface="Arial"/>
              <a:ea typeface="Arial"/>
              <a:cs typeface="Arial"/>
              <a:sym typeface="Arial"/>
            </a:endParaRPr>
          </a:p>
          <a:p>
            <a:pPr indent="0" lvl="0" marL="0" marR="0" rtl="0" algn="l">
              <a:lnSpc>
                <a:spcPct val="125000"/>
              </a:lnSpc>
              <a:spcBef>
                <a:spcPts val="200"/>
              </a:spcBef>
              <a:spcAft>
                <a:spcPts val="0"/>
              </a:spcAft>
              <a:buClr>
                <a:srgbClr val="000000"/>
              </a:buClr>
              <a:buSzPts val="900"/>
              <a:buFont typeface="Arial"/>
              <a:buNone/>
            </a:pPr>
            <a:r>
              <a:rPr b="0" i="0" lang="en-US" sz="900" u="none" cap="none" strike="noStrike">
                <a:solidFill>
                  <a:srgbClr val="4A5675"/>
                </a:solidFill>
                <a:latin typeface="Georgia"/>
                <a:ea typeface="Georgia"/>
                <a:cs typeface="Georgia"/>
                <a:sym typeface="Georgia"/>
              </a:rPr>
              <a:t>Medical and general supplies for ministries, agencies and public facilities.</a:t>
            </a:r>
            <a:endParaRPr b="0" i="0" sz="1400" u="none" cap="none" strike="noStrike">
              <a:solidFill>
                <a:srgbClr val="000000"/>
              </a:solidFill>
              <a:latin typeface="Arial"/>
              <a:ea typeface="Arial"/>
              <a:cs typeface="Arial"/>
              <a:sym typeface="Arial"/>
            </a:endParaRPr>
          </a:p>
        </p:txBody>
      </p:sp>
      <p:sp>
        <p:nvSpPr>
          <p:cNvPr id="115" name="Google Shape;115;p2"/>
          <p:cNvSpPr/>
          <p:nvPr/>
        </p:nvSpPr>
        <p:spPr>
          <a:xfrm>
            <a:off x="5328000" y="0"/>
            <a:ext cx="2232000" cy="10692000"/>
          </a:xfrm>
          <a:prstGeom prst="rect">
            <a:avLst/>
          </a:prstGeom>
          <a:solidFill>
            <a:srgbClr val="0D1E4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6" name="Google Shape;116;p2"/>
          <p:cNvSpPr txBox="1"/>
          <p:nvPr/>
        </p:nvSpPr>
        <p:spPr>
          <a:xfrm>
            <a:off x="5652000" y="720000"/>
            <a:ext cx="1620000" cy="288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FFFFFF"/>
                </a:solidFill>
                <a:latin typeface="Poppins Light"/>
                <a:ea typeface="Poppins Light"/>
                <a:cs typeface="Poppins Light"/>
                <a:sym typeface="Poppins Light"/>
              </a:rPr>
              <a:t>Company details</a:t>
            </a:r>
            <a:endParaRPr b="0" i="0" sz="1400" u="none" cap="none" strike="noStrike">
              <a:solidFill>
                <a:srgbClr val="000000"/>
              </a:solidFill>
              <a:latin typeface="Arial"/>
              <a:ea typeface="Arial"/>
              <a:cs typeface="Arial"/>
              <a:sym typeface="Arial"/>
            </a:endParaRPr>
          </a:p>
        </p:txBody>
      </p:sp>
      <p:sp>
        <p:nvSpPr>
          <p:cNvPr id="117" name="Google Shape;117;p2"/>
          <p:cNvSpPr/>
          <p:nvPr/>
        </p:nvSpPr>
        <p:spPr>
          <a:xfrm>
            <a:off x="5652000" y="1224000"/>
            <a:ext cx="1620000" cy="9000"/>
          </a:xfrm>
          <a:prstGeom prst="rect">
            <a:avLst/>
          </a:prstGeom>
          <a:solidFill>
            <a:srgbClr val="3A4A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8" name="Google Shape;118;p2"/>
          <p:cNvSpPr txBox="1"/>
          <p:nvPr/>
        </p:nvSpPr>
        <p:spPr>
          <a:xfrm>
            <a:off x="5652000" y="1332000"/>
            <a:ext cx="1620000" cy="720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50"/>
              <a:buFont typeface="Arial"/>
              <a:buNone/>
            </a:pPr>
            <a:r>
              <a:rPr b="0" i="0" lang="en-US" sz="750" u="none" cap="none" strike="noStrike">
                <a:solidFill>
                  <a:srgbClr val="E8C782"/>
                </a:solidFill>
                <a:latin typeface="Poppins"/>
                <a:ea typeface="Poppins"/>
                <a:cs typeface="Poppins"/>
                <a:sym typeface="Poppins"/>
              </a:rPr>
              <a:t>Legal name</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100"/>
              </a:spcBef>
              <a:spcAft>
                <a:spcPts val="0"/>
              </a:spcAft>
              <a:buClr>
                <a:srgbClr val="000000"/>
              </a:buClr>
              <a:buSzPts val="950"/>
              <a:buFont typeface="Arial"/>
              <a:buNone/>
            </a:pPr>
            <a:r>
              <a:rPr b="0" i="0" lang="en-US" sz="950" u="none" cap="none" strike="noStrike">
                <a:solidFill>
                  <a:srgbClr val="FFFFFF"/>
                </a:solidFill>
                <a:latin typeface="Georgia"/>
                <a:ea typeface="Georgia"/>
                <a:cs typeface="Georgia"/>
                <a:sym typeface="Georgia"/>
              </a:rPr>
              <a:t>WE Trading Solutions Limited</a:t>
            </a:r>
            <a:endParaRPr b="0" i="0" sz="1400" u="none" cap="none" strike="noStrike">
              <a:solidFill>
                <a:srgbClr val="000000"/>
              </a:solidFill>
              <a:latin typeface="Arial"/>
              <a:ea typeface="Arial"/>
              <a:cs typeface="Arial"/>
              <a:sym typeface="Arial"/>
            </a:endParaRPr>
          </a:p>
        </p:txBody>
      </p:sp>
      <p:sp>
        <p:nvSpPr>
          <p:cNvPr id="119" name="Google Shape;119;p2"/>
          <p:cNvSpPr/>
          <p:nvPr/>
        </p:nvSpPr>
        <p:spPr>
          <a:xfrm>
            <a:off x="5652000" y="2088000"/>
            <a:ext cx="1620000" cy="9000"/>
          </a:xfrm>
          <a:prstGeom prst="rect">
            <a:avLst/>
          </a:prstGeom>
          <a:solidFill>
            <a:srgbClr val="3A4A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0" name="Google Shape;120;p2"/>
          <p:cNvSpPr txBox="1"/>
          <p:nvPr/>
        </p:nvSpPr>
        <p:spPr>
          <a:xfrm>
            <a:off x="5652000" y="2196000"/>
            <a:ext cx="1620000" cy="720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50"/>
              <a:buFont typeface="Arial"/>
              <a:buNone/>
            </a:pPr>
            <a:r>
              <a:rPr b="0" i="0" lang="en-US" sz="750" u="none" cap="none" strike="noStrike">
                <a:solidFill>
                  <a:srgbClr val="E8C782"/>
                </a:solidFill>
                <a:latin typeface="Poppins"/>
                <a:ea typeface="Poppins"/>
                <a:cs typeface="Poppins"/>
                <a:sym typeface="Poppins"/>
              </a:rPr>
              <a:t>Business type</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100"/>
              </a:spcBef>
              <a:spcAft>
                <a:spcPts val="0"/>
              </a:spcAft>
              <a:buClr>
                <a:srgbClr val="000000"/>
              </a:buClr>
              <a:buSzPts val="950"/>
              <a:buFont typeface="Arial"/>
              <a:buNone/>
            </a:pPr>
            <a:r>
              <a:rPr b="0" i="0" lang="en-US" sz="950" u="none" cap="none" strike="noStrike">
                <a:solidFill>
                  <a:srgbClr val="FFFFFF"/>
                </a:solidFill>
                <a:latin typeface="Georgia"/>
                <a:ea typeface="Georgia"/>
                <a:cs typeface="Georgia"/>
                <a:sym typeface="Georgia"/>
              </a:rPr>
              <a:t>Importer, distributor and trading company</a:t>
            </a:r>
            <a:endParaRPr b="0" i="0" sz="1400" u="none" cap="none" strike="noStrike">
              <a:solidFill>
                <a:srgbClr val="000000"/>
              </a:solidFill>
              <a:latin typeface="Arial"/>
              <a:ea typeface="Arial"/>
              <a:cs typeface="Arial"/>
              <a:sym typeface="Arial"/>
            </a:endParaRPr>
          </a:p>
        </p:txBody>
      </p:sp>
      <p:sp>
        <p:nvSpPr>
          <p:cNvPr id="121" name="Google Shape;121;p2"/>
          <p:cNvSpPr/>
          <p:nvPr/>
        </p:nvSpPr>
        <p:spPr>
          <a:xfrm>
            <a:off x="5652000" y="2952000"/>
            <a:ext cx="1620000" cy="9000"/>
          </a:xfrm>
          <a:prstGeom prst="rect">
            <a:avLst/>
          </a:prstGeom>
          <a:solidFill>
            <a:srgbClr val="3A4A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2" name="Google Shape;122;p2"/>
          <p:cNvSpPr txBox="1"/>
          <p:nvPr/>
        </p:nvSpPr>
        <p:spPr>
          <a:xfrm>
            <a:off x="5652000" y="3060000"/>
            <a:ext cx="1620000" cy="720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50"/>
              <a:buFont typeface="Arial"/>
              <a:buNone/>
            </a:pPr>
            <a:r>
              <a:rPr b="0" i="0" lang="en-US" sz="750" u="none" cap="none" strike="noStrike">
                <a:solidFill>
                  <a:srgbClr val="E8C782"/>
                </a:solidFill>
                <a:latin typeface="Poppins"/>
                <a:ea typeface="Poppins"/>
                <a:cs typeface="Poppins"/>
                <a:sym typeface="Poppins"/>
              </a:rPr>
              <a:t>Established</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100"/>
              </a:spcBef>
              <a:spcAft>
                <a:spcPts val="0"/>
              </a:spcAft>
              <a:buClr>
                <a:srgbClr val="000000"/>
              </a:buClr>
              <a:buSzPts val="950"/>
              <a:buFont typeface="Arial"/>
              <a:buNone/>
            </a:pPr>
            <a:r>
              <a:rPr b="0" i="0" lang="en-US" sz="950" u="none" cap="none" strike="noStrike">
                <a:solidFill>
                  <a:srgbClr val="FFFFFF"/>
                </a:solidFill>
                <a:latin typeface="Georgia"/>
                <a:ea typeface="Georgia"/>
                <a:cs typeface="Georgia"/>
                <a:sym typeface="Georgia"/>
              </a:rPr>
              <a:t>2026</a:t>
            </a:r>
            <a:endParaRPr b="0" i="0" sz="1400" u="none" cap="none" strike="noStrike">
              <a:solidFill>
                <a:srgbClr val="000000"/>
              </a:solidFill>
              <a:latin typeface="Arial"/>
              <a:ea typeface="Arial"/>
              <a:cs typeface="Arial"/>
              <a:sym typeface="Arial"/>
            </a:endParaRPr>
          </a:p>
        </p:txBody>
      </p:sp>
      <p:sp>
        <p:nvSpPr>
          <p:cNvPr id="123" name="Google Shape;123;p2"/>
          <p:cNvSpPr/>
          <p:nvPr/>
        </p:nvSpPr>
        <p:spPr>
          <a:xfrm>
            <a:off x="5652000" y="3816000"/>
            <a:ext cx="1620000" cy="9000"/>
          </a:xfrm>
          <a:prstGeom prst="rect">
            <a:avLst/>
          </a:prstGeom>
          <a:solidFill>
            <a:srgbClr val="3A4A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4" name="Google Shape;124;p2"/>
          <p:cNvSpPr txBox="1"/>
          <p:nvPr/>
        </p:nvSpPr>
        <p:spPr>
          <a:xfrm>
            <a:off x="5652000" y="3924000"/>
            <a:ext cx="1620000" cy="720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50"/>
              <a:buFont typeface="Arial"/>
              <a:buNone/>
            </a:pPr>
            <a:r>
              <a:rPr b="0" i="0" lang="en-US" sz="750" u="none" cap="none" strike="noStrike">
                <a:solidFill>
                  <a:srgbClr val="E8C782"/>
                </a:solidFill>
                <a:latin typeface="Poppins"/>
                <a:ea typeface="Poppins"/>
                <a:cs typeface="Poppins"/>
                <a:sym typeface="Poppins"/>
              </a:rPr>
              <a:t>Headquarters</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100"/>
              </a:spcBef>
              <a:spcAft>
                <a:spcPts val="0"/>
              </a:spcAft>
              <a:buClr>
                <a:srgbClr val="000000"/>
              </a:buClr>
              <a:buSzPts val="950"/>
              <a:buFont typeface="Arial"/>
              <a:buNone/>
            </a:pPr>
            <a:r>
              <a:rPr b="0" i="0" lang="en-US" sz="950" u="none" cap="none" strike="noStrike">
                <a:solidFill>
                  <a:srgbClr val="FFFFFF"/>
                </a:solidFill>
                <a:latin typeface="Georgia"/>
                <a:ea typeface="Georgia"/>
                <a:cs typeface="Georgia"/>
                <a:sym typeface="Georgia"/>
              </a:rPr>
              <a:t>11 Northside Drive</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950"/>
              <a:buFont typeface="Arial"/>
              <a:buNone/>
            </a:pPr>
            <a:r>
              <a:rPr b="0" i="0" lang="en-US" sz="950" u="none" cap="none" strike="noStrike">
                <a:solidFill>
                  <a:srgbClr val="FFFFFF"/>
                </a:solidFill>
                <a:latin typeface="Georgia"/>
                <a:ea typeface="Georgia"/>
                <a:cs typeface="Georgia"/>
                <a:sym typeface="Georgia"/>
              </a:rPr>
              <a:t>Kingston 6, Jamaica</a:t>
            </a:r>
            <a:endParaRPr b="0" i="0" sz="1400" u="none" cap="none" strike="noStrike">
              <a:solidFill>
                <a:srgbClr val="000000"/>
              </a:solidFill>
              <a:latin typeface="Arial"/>
              <a:ea typeface="Arial"/>
              <a:cs typeface="Arial"/>
              <a:sym typeface="Arial"/>
            </a:endParaRPr>
          </a:p>
        </p:txBody>
      </p:sp>
      <p:sp>
        <p:nvSpPr>
          <p:cNvPr id="125" name="Google Shape;125;p2"/>
          <p:cNvSpPr/>
          <p:nvPr/>
        </p:nvSpPr>
        <p:spPr>
          <a:xfrm>
            <a:off x="5652000" y="4680000"/>
            <a:ext cx="1620000" cy="9000"/>
          </a:xfrm>
          <a:prstGeom prst="rect">
            <a:avLst/>
          </a:prstGeom>
          <a:solidFill>
            <a:srgbClr val="3A4A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6" name="Google Shape;126;p2"/>
          <p:cNvSpPr txBox="1"/>
          <p:nvPr/>
        </p:nvSpPr>
        <p:spPr>
          <a:xfrm>
            <a:off x="5652000" y="4788000"/>
            <a:ext cx="1620000" cy="720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50"/>
              <a:buFont typeface="Arial"/>
              <a:buNone/>
            </a:pPr>
            <a:r>
              <a:rPr b="0" i="0" lang="en-US" sz="750" u="none" cap="none" strike="noStrike">
                <a:solidFill>
                  <a:srgbClr val="E8C782"/>
                </a:solidFill>
                <a:latin typeface="Poppins"/>
                <a:ea typeface="Poppins"/>
                <a:cs typeface="Poppins"/>
                <a:sym typeface="Poppins"/>
              </a:rPr>
              <a:t>Key markets</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100"/>
              </a:spcBef>
              <a:spcAft>
                <a:spcPts val="0"/>
              </a:spcAft>
              <a:buClr>
                <a:srgbClr val="000000"/>
              </a:buClr>
              <a:buSzPts val="950"/>
              <a:buFont typeface="Arial"/>
              <a:buNone/>
            </a:pPr>
            <a:r>
              <a:rPr b="0" i="0" lang="en-US" sz="950" u="none" cap="none" strike="noStrike">
                <a:solidFill>
                  <a:srgbClr val="FFFFFF"/>
                </a:solidFill>
                <a:latin typeface="Georgia"/>
                <a:ea typeface="Georgia"/>
                <a:cs typeface="Georgia"/>
                <a:sym typeface="Georgia"/>
              </a:rPr>
              <a:t>Jamaica and the United States</a:t>
            </a:r>
            <a:endParaRPr b="0" i="0" sz="1400" u="none" cap="none" strike="noStrike">
              <a:solidFill>
                <a:srgbClr val="000000"/>
              </a:solidFill>
              <a:latin typeface="Arial"/>
              <a:ea typeface="Arial"/>
              <a:cs typeface="Arial"/>
              <a:sym typeface="Arial"/>
            </a:endParaRPr>
          </a:p>
        </p:txBody>
      </p:sp>
      <p:pic>
        <p:nvPicPr>
          <p:cNvPr descr="logo_mark_white.png" id="127" name="Google Shape;127;p2"/>
          <p:cNvPicPr preferRelativeResize="0"/>
          <p:nvPr/>
        </p:nvPicPr>
        <p:blipFill rotWithShape="1">
          <a:blip r:embed="rId3">
            <a:alphaModFix/>
          </a:blip>
          <a:srcRect b="0" l="0" r="0" t="0"/>
          <a:stretch/>
        </p:blipFill>
        <p:spPr>
          <a:xfrm>
            <a:off x="5652000" y="9324000"/>
            <a:ext cx="1224000" cy="563102"/>
          </a:xfrm>
          <a:prstGeom prst="rect">
            <a:avLst/>
          </a:prstGeom>
          <a:noFill/>
          <a:ln>
            <a:noFill/>
          </a:ln>
        </p:spPr>
      </p:pic>
      <p:sp>
        <p:nvSpPr>
          <p:cNvPr id="128" name="Google Shape;128;p2"/>
          <p:cNvSpPr/>
          <p:nvPr/>
        </p:nvSpPr>
        <p:spPr>
          <a:xfrm>
            <a:off x="648000" y="10044000"/>
            <a:ext cx="4032000" cy="9000"/>
          </a:xfrm>
          <a:prstGeom prst="rect">
            <a:avLst/>
          </a:prstGeom>
          <a:solidFill>
            <a:srgbClr val="D9DFE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9" name="Google Shape;129;p2"/>
          <p:cNvSpPr txBox="1"/>
          <p:nvPr/>
        </p:nvSpPr>
        <p:spPr>
          <a:xfrm>
            <a:off x="648000" y="10134000"/>
            <a:ext cx="3240000" cy="180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Arial"/>
              <a:buNone/>
            </a:pPr>
            <a:r>
              <a:rPr b="0" i="0" lang="en-US" sz="700" u="none" cap="none" strike="noStrike">
                <a:solidFill>
                  <a:srgbClr val="85601F"/>
                </a:solidFill>
                <a:latin typeface="Poppins Medium"/>
                <a:ea typeface="Poppins Medium"/>
                <a:cs typeface="Poppins Medium"/>
                <a:sym typeface="Poppins Medium"/>
              </a:rPr>
              <a:t>WE Trading Solutions Limited</a:t>
            </a:r>
            <a:endParaRPr b="0" i="0" sz="1400" u="none" cap="none" strike="noStrike">
              <a:solidFill>
                <a:srgbClr val="000000"/>
              </a:solidFill>
              <a:latin typeface="Arial"/>
              <a:ea typeface="Arial"/>
              <a:cs typeface="Arial"/>
              <a:sym typeface="Arial"/>
            </a:endParaRPr>
          </a:p>
        </p:txBody>
      </p:sp>
      <p:sp>
        <p:nvSpPr>
          <p:cNvPr id="130" name="Google Shape;130;p2"/>
          <p:cNvSpPr txBox="1"/>
          <p:nvPr/>
        </p:nvSpPr>
        <p:spPr>
          <a:xfrm>
            <a:off x="3960000" y="10134000"/>
            <a:ext cx="720000" cy="180000"/>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Clr>
                <a:srgbClr val="000000"/>
              </a:buClr>
              <a:buSzPts val="700"/>
              <a:buFont typeface="Arial"/>
              <a:buNone/>
            </a:pPr>
            <a:r>
              <a:rPr b="0" i="0" lang="en-US" sz="700" u="none" cap="none" strike="noStrike">
                <a:solidFill>
                  <a:srgbClr val="7B86A3"/>
                </a:solidFill>
                <a:latin typeface="Poppins"/>
                <a:ea typeface="Poppins"/>
                <a:cs typeface="Poppins"/>
                <a:sym typeface="Poppins"/>
              </a:rPr>
              <a:t>2</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34" name="Shape 134"/>
        <p:cNvGrpSpPr/>
        <p:nvPr/>
      </p:nvGrpSpPr>
      <p:grpSpPr>
        <a:xfrm>
          <a:off x="0" y="0"/>
          <a:ext cx="0" cy="0"/>
          <a:chOff x="0" y="0"/>
          <a:chExt cx="0" cy="0"/>
        </a:xfrm>
      </p:grpSpPr>
      <p:sp>
        <p:nvSpPr>
          <p:cNvPr id="135" name="Google Shape;135;p3"/>
          <p:cNvSpPr txBox="1"/>
          <p:nvPr/>
        </p:nvSpPr>
        <p:spPr>
          <a:xfrm>
            <a:off x="648000" y="720000"/>
            <a:ext cx="4320000" cy="216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50"/>
              <a:buFont typeface="Arial"/>
              <a:buNone/>
            </a:pPr>
            <a:r>
              <a:rPr b="0" i="0" lang="en-US" sz="850" u="none" cap="none" strike="noStrike">
                <a:solidFill>
                  <a:srgbClr val="85601F"/>
                </a:solidFill>
                <a:latin typeface="Poppins"/>
                <a:ea typeface="Poppins"/>
                <a:cs typeface="Poppins"/>
                <a:sym typeface="Poppins"/>
              </a:rPr>
              <a:t>What we supply</a:t>
            </a:r>
            <a:endParaRPr b="0" i="0" sz="1400" u="none" cap="none" strike="noStrike">
              <a:solidFill>
                <a:srgbClr val="000000"/>
              </a:solidFill>
              <a:latin typeface="Arial"/>
              <a:ea typeface="Arial"/>
              <a:cs typeface="Arial"/>
              <a:sym typeface="Arial"/>
            </a:endParaRPr>
          </a:p>
        </p:txBody>
      </p:sp>
      <p:sp>
        <p:nvSpPr>
          <p:cNvPr id="136" name="Google Shape;136;p3"/>
          <p:cNvSpPr txBox="1"/>
          <p:nvPr/>
        </p:nvSpPr>
        <p:spPr>
          <a:xfrm>
            <a:off x="648000" y="972000"/>
            <a:ext cx="5940000" cy="864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900"/>
              <a:buFont typeface="Arial"/>
              <a:buNone/>
            </a:pPr>
            <a:r>
              <a:rPr b="0" i="0" lang="en-US" sz="2900" u="none" cap="none" strike="noStrike">
                <a:solidFill>
                  <a:srgbClr val="0D1E47"/>
                </a:solidFill>
                <a:latin typeface="Poppins Light"/>
                <a:ea typeface="Poppins Light"/>
                <a:cs typeface="Poppins Light"/>
                <a:sym typeface="Poppins Light"/>
              </a:rPr>
              <a:t>Two main lines, sourced direct from vetted manufacturers.</a:t>
            </a:r>
            <a:endParaRPr b="0" i="0" sz="1400" u="none" cap="none" strike="noStrike">
              <a:solidFill>
                <a:srgbClr val="000000"/>
              </a:solidFill>
              <a:latin typeface="Arial"/>
              <a:ea typeface="Arial"/>
              <a:cs typeface="Arial"/>
              <a:sym typeface="Arial"/>
            </a:endParaRPr>
          </a:p>
        </p:txBody>
      </p:sp>
      <p:sp>
        <p:nvSpPr>
          <p:cNvPr id="137" name="Google Shape;137;p3"/>
          <p:cNvSpPr/>
          <p:nvPr/>
        </p:nvSpPr>
        <p:spPr>
          <a:xfrm>
            <a:off x="648000" y="2088000"/>
            <a:ext cx="3006000" cy="5904000"/>
          </a:xfrm>
          <a:prstGeom prst="rect">
            <a:avLst/>
          </a:prstGeom>
          <a:solidFill>
            <a:srgbClr val="FFFFFF"/>
          </a:solidFill>
          <a:ln cap="flat" cmpd="sng" w="10800">
            <a:solidFill>
              <a:srgbClr val="D9DFE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8" name="Google Shape;138;p3"/>
          <p:cNvSpPr txBox="1"/>
          <p:nvPr/>
        </p:nvSpPr>
        <p:spPr>
          <a:xfrm>
            <a:off x="918000" y="2412000"/>
            <a:ext cx="2466000" cy="324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500"/>
              <a:buFont typeface="Arial"/>
              <a:buNone/>
            </a:pPr>
            <a:r>
              <a:rPr b="0" i="0" lang="en-US" sz="1500" u="none" cap="none" strike="noStrike">
                <a:solidFill>
                  <a:srgbClr val="0D1E47"/>
                </a:solidFill>
                <a:latin typeface="Poppins Light"/>
                <a:ea typeface="Poppins Light"/>
                <a:cs typeface="Poppins Light"/>
                <a:sym typeface="Poppins Light"/>
              </a:rPr>
              <a:t>Lifestyle</a:t>
            </a:r>
            <a:endParaRPr b="0" i="0" sz="1400" u="none" cap="none" strike="noStrike">
              <a:solidFill>
                <a:srgbClr val="000000"/>
              </a:solidFill>
              <a:latin typeface="Arial"/>
              <a:ea typeface="Arial"/>
              <a:cs typeface="Arial"/>
              <a:sym typeface="Arial"/>
            </a:endParaRPr>
          </a:p>
        </p:txBody>
      </p:sp>
      <p:sp>
        <p:nvSpPr>
          <p:cNvPr id="139" name="Google Shape;139;p3"/>
          <p:cNvSpPr txBox="1"/>
          <p:nvPr/>
        </p:nvSpPr>
        <p:spPr>
          <a:xfrm>
            <a:off x="918000" y="2772000"/>
            <a:ext cx="2466000" cy="72000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000000"/>
              </a:buClr>
              <a:buSzPts val="950"/>
              <a:buFont typeface="Arial"/>
              <a:buNone/>
            </a:pPr>
            <a:r>
              <a:rPr b="0" i="0" lang="en-US" sz="950" u="none" cap="none" strike="noStrike">
                <a:solidFill>
                  <a:srgbClr val="4A5675"/>
                </a:solidFill>
                <a:latin typeface="Georgia"/>
                <a:ea typeface="Georgia"/>
                <a:cs typeface="Georgia"/>
                <a:sym typeface="Georgia"/>
              </a:rPr>
              <a:t>Products that make homes and workplaces more comfortable, organised and connected.</a:t>
            </a:r>
            <a:endParaRPr b="0" i="0" sz="1400" u="none" cap="none" strike="noStrike">
              <a:solidFill>
                <a:srgbClr val="000000"/>
              </a:solidFill>
              <a:latin typeface="Arial"/>
              <a:ea typeface="Arial"/>
              <a:cs typeface="Arial"/>
              <a:sym typeface="Arial"/>
            </a:endParaRPr>
          </a:p>
        </p:txBody>
      </p:sp>
      <p:sp>
        <p:nvSpPr>
          <p:cNvPr id="140" name="Google Shape;140;p3"/>
          <p:cNvSpPr/>
          <p:nvPr/>
        </p:nvSpPr>
        <p:spPr>
          <a:xfrm>
            <a:off x="918000" y="3636000"/>
            <a:ext cx="2466000" cy="9000"/>
          </a:xfrm>
          <a:prstGeom prst="rect">
            <a:avLst/>
          </a:prstGeom>
          <a:solidFill>
            <a:srgbClr val="D9DFE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1" name="Google Shape;141;p3"/>
          <p:cNvSpPr txBox="1"/>
          <p:nvPr/>
        </p:nvSpPr>
        <p:spPr>
          <a:xfrm>
            <a:off x="918000" y="3762000"/>
            <a:ext cx="2466000" cy="648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950"/>
              <a:buFont typeface="Arial"/>
              <a:buNone/>
            </a:pPr>
            <a:r>
              <a:rPr b="0" i="0" lang="en-US" sz="950" u="none" cap="none" strike="noStrike">
                <a:solidFill>
                  <a:srgbClr val="0D1E47"/>
                </a:solidFill>
                <a:latin typeface="Poppins Medium"/>
                <a:ea typeface="Poppins Medium"/>
                <a:cs typeface="Poppins Medium"/>
                <a:sym typeface="Poppins Medium"/>
              </a:rPr>
              <a:t>Home and kitchen</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150"/>
              </a:spcBef>
              <a:spcAft>
                <a:spcPts val="0"/>
              </a:spcAft>
              <a:buClr>
                <a:srgbClr val="000000"/>
              </a:buClr>
              <a:buSzPts val="950"/>
              <a:buFont typeface="Arial"/>
              <a:buNone/>
            </a:pPr>
            <a:r>
              <a:rPr b="0" i="0" lang="en-US" sz="950" u="none" cap="none" strike="noStrike">
                <a:solidFill>
                  <a:srgbClr val="4A5675"/>
                </a:solidFill>
                <a:latin typeface="Georgia"/>
                <a:ea typeface="Georgia"/>
                <a:cs typeface="Georgia"/>
                <a:sym typeface="Georgia"/>
              </a:rPr>
              <a:t>Cookware, small appliances, storage solutions and textiles.</a:t>
            </a:r>
            <a:endParaRPr b="0" i="0" sz="1400" u="none" cap="none" strike="noStrike">
              <a:solidFill>
                <a:srgbClr val="000000"/>
              </a:solidFill>
              <a:latin typeface="Arial"/>
              <a:ea typeface="Arial"/>
              <a:cs typeface="Arial"/>
              <a:sym typeface="Arial"/>
            </a:endParaRPr>
          </a:p>
        </p:txBody>
      </p:sp>
      <p:sp>
        <p:nvSpPr>
          <p:cNvPr id="142" name="Google Shape;142;p3"/>
          <p:cNvSpPr/>
          <p:nvPr/>
        </p:nvSpPr>
        <p:spPr>
          <a:xfrm>
            <a:off x="918000" y="4482000"/>
            <a:ext cx="2466000" cy="9000"/>
          </a:xfrm>
          <a:prstGeom prst="rect">
            <a:avLst/>
          </a:prstGeom>
          <a:solidFill>
            <a:srgbClr val="D9DFE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3" name="Google Shape;143;p3"/>
          <p:cNvSpPr txBox="1"/>
          <p:nvPr/>
        </p:nvSpPr>
        <p:spPr>
          <a:xfrm>
            <a:off x="918000" y="4608000"/>
            <a:ext cx="2466000" cy="648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950"/>
              <a:buFont typeface="Arial"/>
              <a:buNone/>
            </a:pPr>
            <a:r>
              <a:rPr b="0" i="0" lang="en-US" sz="950" u="none" cap="none" strike="noStrike">
                <a:solidFill>
                  <a:srgbClr val="0D1E47"/>
                </a:solidFill>
                <a:latin typeface="Poppins Medium"/>
                <a:ea typeface="Poppins Medium"/>
                <a:cs typeface="Poppins Medium"/>
                <a:sym typeface="Poppins Medium"/>
              </a:rPr>
              <a:t>Consumer electronics</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150"/>
              </a:spcBef>
              <a:spcAft>
                <a:spcPts val="0"/>
              </a:spcAft>
              <a:buClr>
                <a:srgbClr val="000000"/>
              </a:buClr>
              <a:buSzPts val="950"/>
              <a:buFont typeface="Arial"/>
              <a:buNone/>
            </a:pPr>
            <a:r>
              <a:rPr b="0" i="0" lang="en-US" sz="950" u="none" cap="none" strike="noStrike">
                <a:solidFill>
                  <a:srgbClr val="4A5675"/>
                </a:solidFill>
                <a:latin typeface="Georgia"/>
                <a:ea typeface="Georgia"/>
                <a:cs typeface="Georgia"/>
                <a:sym typeface="Georgia"/>
              </a:rPr>
              <a:t>Smart home devices, audio equipment, accessories and chargers.</a:t>
            </a:r>
            <a:endParaRPr b="0" i="0" sz="1400" u="none" cap="none" strike="noStrike">
              <a:solidFill>
                <a:srgbClr val="000000"/>
              </a:solidFill>
              <a:latin typeface="Arial"/>
              <a:ea typeface="Arial"/>
              <a:cs typeface="Arial"/>
              <a:sym typeface="Arial"/>
            </a:endParaRPr>
          </a:p>
        </p:txBody>
      </p:sp>
      <p:sp>
        <p:nvSpPr>
          <p:cNvPr id="144" name="Google Shape;144;p3"/>
          <p:cNvSpPr/>
          <p:nvPr/>
        </p:nvSpPr>
        <p:spPr>
          <a:xfrm>
            <a:off x="918000" y="5328000"/>
            <a:ext cx="2466000" cy="9000"/>
          </a:xfrm>
          <a:prstGeom prst="rect">
            <a:avLst/>
          </a:prstGeom>
          <a:solidFill>
            <a:srgbClr val="D9DFE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5" name="Google Shape;145;p3"/>
          <p:cNvSpPr txBox="1"/>
          <p:nvPr/>
        </p:nvSpPr>
        <p:spPr>
          <a:xfrm>
            <a:off x="918000" y="5454000"/>
            <a:ext cx="2466000" cy="648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950"/>
              <a:buFont typeface="Arial"/>
              <a:buNone/>
            </a:pPr>
            <a:r>
              <a:rPr b="0" i="0" lang="en-US" sz="950" u="none" cap="none" strike="noStrike">
                <a:solidFill>
                  <a:srgbClr val="0D1E47"/>
                </a:solidFill>
                <a:latin typeface="Poppins Medium"/>
                <a:ea typeface="Poppins Medium"/>
                <a:cs typeface="Poppins Medium"/>
                <a:sym typeface="Poppins Medium"/>
              </a:rPr>
              <a:t>Pet supplies</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150"/>
              </a:spcBef>
              <a:spcAft>
                <a:spcPts val="0"/>
              </a:spcAft>
              <a:buClr>
                <a:srgbClr val="000000"/>
              </a:buClr>
              <a:buSzPts val="950"/>
              <a:buFont typeface="Arial"/>
              <a:buNone/>
            </a:pPr>
            <a:r>
              <a:rPr b="0" i="0" lang="en-US" sz="950" u="none" cap="none" strike="noStrike">
                <a:solidFill>
                  <a:srgbClr val="4A5675"/>
                </a:solidFill>
                <a:latin typeface="Georgia"/>
                <a:ea typeface="Georgia"/>
                <a:cs typeface="Georgia"/>
                <a:sym typeface="Georgia"/>
              </a:rPr>
              <a:t>Everyday care and comfort items for pets.</a:t>
            </a:r>
            <a:endParaRPr b="0" i="0" sz="1400" u="none" cap="none" strike="noStrike">
              <a:solidFill>
                <a:srgbClr val="000000"/>
              </a:solidFill>
              <a:latin typeface="Arial"/>
              <a:ea typeface="Arial"/>
              <a:cs typeface="Arial"/>
              <a:sym typeface="Arial"/>
            </a:endParaRPr>
          </a:p>
        </p:txBody>
      </p:sp>
      <p:sp>
        <p:nvSpPr>
          <p:cNvPr id="146" name="Google Shape;146;p3"/>
          <p:cNvSpPr/>
          <p:nvPr/>
        </p:nvSpPr>
        <p:spPr>
          <a:xfrm>
            <a:off x="918000" y="6174000"/>
            <a:ext cx="2466000" cy="9000"/>
          </a:xfrm>
          <a:prstGeom prst="rect">
            <a:avLst/>
          </a:prstGeom>
          <a:solidFill>
            <a:srgbClr val="D9DFE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7" name="Google Shape;147;p3"/>
          <p:cNvSpPr txBox="1"/>
          <p:nvPr/>
        </p:nvSpPr>
        <p:spPr>
          <a:xfrm>
            <a:off x="918000" y="6300000"/>
            <a:ext cx="2466000" cy="648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950"/>
              <a:buFont typeface="Arial"/>
              <a:buNone/>
            </a:pPr>
            <a:r>
              <a:rPr b="0" i="0" lang="en-US" sz="950" u="none" cap="none" strike="noStrike">
                <a:solidFill>
                  <a:srgbClr val="0D1E47"/>
                </a:solidFill>
                <a:latin typeface="Poppins Medium"/>
                <a:ea typeface="Poppins Medium"/>
                <a:cs typeface="Poppins Medium"/>
                <a:sym typeface="Poppins Medium"/>
              </a:rPr>
              <a:t>Seasonal and promotional items</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150"/>
              </a:spcBef>
              <a:spcAft>
                <a:spcPts val="0"/>
              </a:spcAft>
              <a:buClr>
                <a:srgbClr val="000000"/>
              </a:buClr>
              <a:buSzPts val="950"/>
              <a:buFont typeface="Arial"/>
              <a:buNone/>
            </a:pPr>
            <a:r>
              <a:rPr b="0" i="0" lang="en-US" sz="950" u="none" cap="none" strike="noStrike">
                <a:solidFill>
                  <a:srgbClr val="4A5675"/>
                </a:solidFill>
                <a:latin typeface="Georgia"/>
                <a:ea typeface="Georgia"/>
                <a:cs typeface="Georgia"/>
                <a:sym typeface="Georgia"/>
              </a:rPr>
              <a:t>Seasonal goods and promotional products for retail and corporate buyers.</a:t>
            </a:r>
            <a:endParaRPr b="0" i="0" sz="1400" u="none" cap="none" strike="noStrike">
              <a:solidFill>
                <a:srgbClr val="000000"/>
              </a:solidFill>
              <a:latin typeface="Arial"/>
              <a:ea typeface="Arial"/>
              <a:cs typeface="Arial"/>
              <a:sym typeface="Arial"/>
            </a:endParaRPr>
          </a:p>
        </p:txBody>
      </p:sp>
      <p:sp>
        <p:nvSpPr>
          <p:cNvPr id="148" name="Google Shape;148;p3"/>
          <p:cNvSpPr/>
          <p:nvPr/>
        </p:nvSpPr>
        <p:spPr>
          <a:xfrm>
            <a:off x="3906000" y="2088000"/>
            <a:ext cx="3006000" cy="5904000"/>
          </a:xfrm>
          <a:prstGeom prst="rect">
            <a:avLst/>
          </a:prstGeom>
          <a:solidFill>
            <a:srgbClr val="0D1E4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9" name="Google Shape;149;p3"/>
          <p:cNvSpPr txBox="1"/>
          <p:nvPr/>
        </p:nvSpPr>
        <p:spPr>
          <a:xfrm>
            <a:off x="4176000" y="2412000"/>
            <a:ext cx="2466000" cy="324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500"/>
              <a:buFont typeface="Arial"/>
              <a:buNone/>
            </a:pPr>
            <a:r>
              <a:rPr b="0" i="0" lang="en-US" sz="1500" u="none" cap="none" strike="noStrike">
                <a:solidFill>
                  <a:srgbClr val="FFFFFF"/>
                </a:solidFill>
                <a:latin typeface="Poppins Light"/>
                <a:ea typeface="Poppins Light"/>
                <a:cs typeface="Poppins Light"/>
                <a:sym typeface="Poppins Light"/>
              </a:rPr>
              <a:t>Medical Procurement</a:t>
            </a:r>
            <a:endParaRPr b="0" i="0" sz="1400" u="none" cap="none" strike="noStrike">
              <a:solidFill>
                <a:srgbClr val="000000"/>
              </a:solidFill>
              <a:latin typeface="Arial"/>
              <a:ea typeface="Arial"/>
              <a:cs typeface="Arial"/>
              <a:sym typeface="Arial"/>
            </a:endParaRPr>
          </a:p>
        </p:txBody>
      </p:sp>
      <p:sp>
        <p:nvSpPr>
          <p:cNvPr id="150" name="Google Shape;150;p3"/>
          <p:cNvSpPr txBox="1"/>
          <p:nvPr/>
        </p:nvSpPr>
        <p:spPr>
          <a:xfrm>
            <a:off x="4176000" y="2772000"/>
            <a:ext cx="2466000" cy="72000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000000"/>
              </a:buClr>
              <a:buSzPts val="950"/>
              <a:buFont typeface="Arial"/>
              <a:buNone/>
            </a:pPr>
            <a:r>
              <a:rPr b="0" i="0" lang="en-US" sz="950" u="none" cap="none" strike="noStrike">
                <a:solidFill>
                  <a:srgbClr val="B9C3DB"/>
                </a:solidFill>
                <a:latin typeface="Georgia"/>
                <a:ea typeface="Georgia"/>
                <a:cs typeface="Georgia"/>
                <a:sym typeface="Georgia"/>
              </a:rPr>
              <a:t>Dependable supply of medical equipment and consumables for clinics, pharmacies, care homes and private buyers.</a:t>
            </a:r>
            <a:endParaRPr b="0" i="0" sz="1400" u="none" cap="none" strike="noStrike">
              <a:solidFill>
                <a:srgbClr val="000000"/>
              </a:solidFill>
              <a:latin typeface="Arial"/>
              <a:ea typeface="Arial"/>
              <a:cs typeface="Arial"/>
              <a:sym typeface="Arial"/>
            </a:endParaRPr>
          </a:p>
        </p:txBody>
      </p:sp>
      <p:sp>
        <p:nvSpPr>
          <p:cNvPr id="151" name="Google Shape;151;p3"/>
          <p:cNvSpPr/>
          <p:nvPr/>
        </p:nvSpPr>
        <p:spPr>
          <a:xfrm>
            <a:off x="4176000" y="3636000"/>
            <a:ext cx="2466000" cy="9000"/>
          </a:xfrm>
          <a:prstGeom prst="rect">
            <a:avLst/>
          </a:prstGeom>
          <a:solidFill>
            <a:srgbClr val="3A4A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2" name="Google Shape;152;p3"/>
          <p:cNvSpPr txBox="1"/>
          <p:nvPr/>
        </p:nvSpPr>
        <p:spPr>
          <a:xfrm>
            <a:off x="4176000" y="3762000"/>
            <a:ext cx="2466000" cy="648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950"/>
              <a:buFont typeface="Arial"/>
              <a:buNone/>
            </a:pPr>
            <a:r>
              <a:rPr b="0" i="0" lang="en-US" sz="950" u="none" cap="none" strike="noStrike">
                <a:solidFill>
                  <a:srgbClr val="FFFFFF"/>
                </a:solidFill>
                <a:latin typeface="Poppins Medium"/>
                <a:ea typeface="Poppins Medium"/>
                <a:cs typeface="Poppins Medium"/>
                <a:sym typeface="Poppins Medium"/>
              </a:rPr>
              <a:t>Protective equipment</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150"/>
              </a:spcBef>
              <a:spcAft>
                <a:spcPts val="0"/>
              </a:spcAft>
              <a:buClr>
                <a:srgbClr val="000000"/>
              </a:buClr>
              <a:buSzPts val="950"/>
              <a:buFont typeface="Arial"/>
              <a:buNone/>
            </a:pPr>
            <a:r>
              <a:rPr b="0" i="0" lang="en-US" sz="950" u="none" cap="none" strike="noStrike">
                <a:solidFill>
                  <a:srgbClr val="B9C3DB"/>
                </a:solidFill>
                <a:latin typeface="Georgia"/>
                <a:ea typeface="Georgia"/>
                <a:cs typeface="Georgia"/>
                <a:sym typeface="Georgia"/>
              </a:rPr>
              <a:t>PPE and infection control supplies.</a:t>
            </a:r>
            <a:endParaRPr b="0" i="0" sz="1400" u="none" cap="none" strike="noStrike">
              <a:solidFill>
                <a:srgbClr val="000000"/>
              </a:solidFill>
              <a:latin typeface="Arial"/>
              <a:ea typeface="Arial"/>
              <a:cs typeface="Arial"/>
              <a:sym typeface="Arial"/>
            </a:endParaRPr>
          </a:p>
        </p:txBody>
      </p:sp>
      <p:sp>
        <p:nvSpPr>
          <p:cNvPr id="153" name="Google Shape;153;p3"/>
          <p:cNvSpPr/>
          <p:nvPr/>
        </p:nvSpPr>
        <p:spPr>
          <a:xfrm>
            <a:off x="4176000" y="4482000"/>
            <a:ext cx="2466000" cy="9000"/>
          </a:xfrm>
          <a:prstGeom prst="rect">
            <a:avLst/>
          </a:prstGeom>
          <a:solidFill>
            <a:srgbClr val="3A4A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4" name="Google Shape;154;p3"/>
          <p:cNvSpPr txBox="1"/>
          <p:nvPr/>
        </p:nvSpPr>
        <p:spPr>
          <a:xfrm>
            <a:off x="4176000" y="4608000"/>
            <a:ext cx="2466000" cy="648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950"/>
              <a:buFont typeface="Arial"/>
              <a:buNone/>
            </a:pPr>
            <a:r>
              <a:rPr b="0" i="0" lang="en-US" sz="950" u="none" cap="none" strike="noStrike">
                <a:solidFill>
                  <a:srgbClr val="FFFFFF"/>
                </a:solidFill>
                <a:latin typeface="Poppins Medium"/>
                <a:ea typeface="Poppins Medium"/>
                <a:cs typeface="Poppins Medium"/>
                <a:sym typeface="Poppins Medium"/>
              </a:rPr>
              <a:t>Medical consumables</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150"/>
              </a:spcBef>
              <a:spcAft>
                <a:spcPts val="0"/>
              </a:spcAft>
              <a:buClr>
                <a:srgbClr val="000000"/>
              </a:buClr>
              <a:buSzPts val="950"/>
              <a:buFont typeface="Arial"/>
              <a:buNone/>
            </a:pPr>
            <a:r>
              <a:rPr b="0" i="0" lang="en-US" sz="950" u="none" cap="none" strike="noStrike">
                <a:solidFill>
                  <a:srgbClr val="B9C3DB"/>
                </a:solidFill>
                <a:latin typeface="Georgia"/>
                <a:ea typeface="Georgia"/>
                <a:cs typeface="Georgia"/>
                <a:sym typeface="Georgia"/>
              </a:rPr>
              <a:t>Everyday clinical and first aid supplies in bulk or by the case.</a:t>
            </a:r>
            <a:endParaRPr b="0" i="0" sz="1400" u="none" cap="none" strike="noStrike">
              <a:solidFill>
                <a:srgbClr val="000000"/>
              </a:solidFill>
              <a:latin typeface="Arial"/>
              <a:ea typeface="Arial"/>
              <a:cs typeface="Arial"/>
              <a:sym typeface="Arial"/>
            </a:endParaRPr>
          </a:p>
        </p:txBody>
      </p:sp>
      <p:sp>
        <p:nvSpPr>
          <p:cNvPr id="155" name="Google Shape;155;p3"/>
          <p:cNvSpPr/>
          <p:nvPr/>
        </p:nvSpPr>
        <p:spPr>
          <a:xfrm>
            <a:off x="4176000" y="5328000"/>
            <a:ext cx="2466000" cy="9000"/>
          </a:xfrm>
          <a:prstGeom prst="rect">
            <a:avLst/>
          </a:prstGeom>
          <a:solidFill>
            <a:srgbClr val="3A4A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6" name="Google Shape;156;p3"/>
          <p:cNvSpPr txBox="1"/>
          <p:nvPr/>
        </p:nvSpPr>
        <p:spPr>
          <a:xfrm>
            <a:off x="4176000" y="5454000"/>
            <a:ext cx="2466000" cy="648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950"/>
              <a:buFont typeface="Arial"/>
              <a:buNone/>
            </a:pPr>
            <a:r>
              <a:rPr b="0" i="0" lang="en-US" sz="950" u="none" cap="none" strike="noStrike">
                <a:solidFill>
                  <a:srgbClr val="FFFFFF"/>
                </a:solidFill>
                <a:latin typeface="Poppins Medium"/>
                <a:ea typeface="Poppins Medium"/>
                <a:cs typeface="Poppins Medium"/>
                <a:sym typeface="Poppins Medium"/>
              </a:rPr>
              <a:t>Diagnostic and monitoring devices</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150"/>
              </a:spcBef>
              <a:spcAft>
                <a:spcPts val="0"/>
              </a:spcAft>
              <a:buClr>
                <a:srgbClr val="000000"/>
              </a:buClr>
              <a:buSzPts val="950"/>
              <a:buFont typeface="Arial"/>
              <a:buNone/>
            </a:pPr>
            <a:r>
              <a:rPr b="0" i="0" lang="en-US" sz="950" u="none" cap="none" strike="noStrike">
                <a:solidFill>
                  <a:srgbClr val="B9C3DB"/>
                </a:solidFill>
                <a:latin typeface="Georgia"/>
                <a:ea typeface="Georgia"/>
                <a:cs typeface="Georgia"/>
                <a:sym typeface="Georgia"/>
              </a:rPr>
              <a:t>Blood pressure monitors, thermometers, glucose meters and pulse oximeters.</a:t>
            </a:r>
            <a:endParaRPr b="0" i="0" sz="1400" u="none" cap="none" strike="noStrike">
              <a:solidFill>
                <a:srgbClr val="000000"/>
              </a:solidFill>
              <a:latin typeface="Arial"/>
              <a:ea typeface="Arial"/>
              <a:cs typeface="Arial"/>
              <a:sym typeface="Arial"/>
            </a:endParaRPr>
          </a:p>
        </p:txBody>
      </p:sp>
      <p:sp>
        <p:nvSpPr>
          <p:cNvPr id="157" name="Google Shape;157;p3"/>
          <p:cNvSpPr/>
          <p:nvPr/>
        </p:nvSpPr>
        <p:spPr>
          <a:xfrm>
            <a:off x="4176000" y="6174000"/>
            <a:ext cx="2466000" cy="9000"/>
          </a:xfrm>
          <a:prstGeom prst="rect">
            <a:avLst/>
          </a:prstGeom>
          <a:solidFill>
            <a:srgbClr val="3A4A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8" name="Google Shape;158;p3"/>
          <p:cNvSpPr txBox="1"/>
          <p:nvPr/>
        </p:nvSpPr>
        <p:spPr>
          <a:xfrm>
            <a:off x="4176000" y="6300000"/>
            <a:ext cx="2466000" cy="648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950"/>
              <a:buFont typeface="Arial"/>
              <a:buNone/>
            </a:pPr>
            <a:r>
              <a:rPr b="0" i="0" lang="en-US" sz="950" u="none" cap="none" strike="noStrike">
                <a:solidFill>
                  <a:srgbClr val="FFFFFF"/>
                </a:solidFill>
                <a:latin typeface="Poppins Medium"/>
                <a:ea typeface="Poppins Medium"/>
                <a:cs typeface="Poppins Medium"/>
                <a:sym typeface="Poppins Medium"/>
              </a:rPr>
              <a:t>Mobility and home care</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150"/>
              </a:spcBef>
              <a:spcAft>
                <a:spcPts val="0"/>
              </a:spcAft>
              <a:buClr>
                <a:srgbClr val="000000"/>
              </a:buClr>
              <a:buSzPts val="950"/>
              <a:buFont typeface="Arial"/>
              <a:buNone/>
            </a:pPr>
            <a:r>
              <a:rPr b="0" i="0" lang="en-US" sz="950" u="none" cap="none" strike="noStrike">
                <a:solidFill>
                  <a:srgbClr val="B9C3DB"/>
                </a:solidFill>
                <a:latin typeface="Georgia"/>
                <a:ea typeface="Georgia"/>
                <a:cs typeface="Georgia"/>
                <a:sym typeface="Georgia"/>
              </a:rPr>
              <a:t>Walking aids, wheelchairs and daily living aids.</a:t>
            </a:r>
            <a:endParaRPr b="0" i="0" sz="1400" u="none" cap="none" strike="noStrike">
              <a:solidFill>
                <a:srgbClr val="000000"/>
              </a:solidFill>
              <a:latin typeface="Arial"/>
              <a:ea typeface="Arial"/>
              <a:cs typeface="Arial"/>
              <a:sym typeface="Arial"/>
            </a:endParaRPr>
          </a:p>
        </p:txBody>
      </p:sp>
      <p:sp>
        <p:nvSpPr>
          <p:cNvPr id="159" name="Google Shape;159;p3"/>
          <p:cNvSpPr/>
          <p:nvPr/>
        </p:nvSpPr>
        <p:spPr>
          <a:xfrm>
            <a:off x="4176000" y="7020000"/>
            <a:ext cx="2466000" cy="9000"/>
          </a:xfrm>
          <a:prstGeom prst="rect">
            <a:avLst/>
          </a:prstGeom>
          <a:solidFill>
            <a:srgbClr val="3A4A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0" name="Google Shape;160;p3"/>
          <p:cNvSpPr txBox="1"/>
          <p:nvPr/>
        </p:nvSpPr>
        <p:spPr>
          <a:xfrm>
            <a:off x="4176000" y="7146000"/>
            <a:ext cx="2466000" cy="57600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00000"/>
              </a:buClr>
              <a:buSzPts val="850"/>
              <a:buFont typeface="Arial"/>
              <a:buNone/>
            </a:pPr>
            <a:r>
              <a:rPr b="0" i="1" lang="en-US" sz="850" u="none" cap="none" strike="noStrike">
                <a:solidFill>
                  <a:srgbClr val="B9C3DB"/>
                </a:solidFill>
                <a:latin typeface="Georgia"/>
                <a:ea typeface="Georgia"/>
                <a:cs typeface="Georgia"/>
                <a:sym typeface="Georgia"/>
              </a:rPr>
              <a:t>We ask every manufacturer for the certification and compliance documents required before an order is placed.</a:t>
            </a:r>
            <a:endParaRPr b="0" i="0" sz="1400" u="none" cap="none" strike="noStrike">
              <a:solidFill>
                <a:srgbClr val="000000"/>
              </a:solidFill>
              <a:latin typeface="Arial"/>
              <a:ea typeface="Arial"/>
              <a:cs typeface="Arial"/>
              <a:sym typeface="Arial"/>
            </a:endParaRPr>
          </a:p>
        </p:txBody>
      </p:sp>
      <p:sp>
        <p:nvSpPr>
          <p:cNvPr id="161" name="Google Shape;161;p3"/>
          <p:cNvSpPr txBox="1"/>
          <p:nvPr/>
        </p:nvSpPr>
        <p:spPr>
          <a:xfrm>
            <a:off x="648000" y="8424000"/>
            <a:ext cx="4320000" cy="288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50"/>
              <a:buFont typeface="Arial"/>
              <a:buNone/>
            </a:pPr>
            <a:r>
              <a:rPr b="0" i="0" lang="en-US" sz="1150" u="none" cap="none" strike="noStrike">
                <a:solidFill>
                  <a:srgbClr val="0D1E47"/>
                </a:solidFill>
                <a:latin typeface="Poppins Light"/>
                <a:ea typeface="Poppins Light"/>
                <a:cs typeface="Poppins Light"/>
                <a:sym typeface="Poppins Light"/>
              </a:rPr>
              <a:t>Also supplied to trade customers</a:t>
            </a:r>
            <a:endParaRPr b="0" i="0" sz="1400" u="none" cap="none" strike="noStrike">
              <a:solidFill>
                <a:srgbClr val="000000"/>
              </a:solidFill>
              <a:latin typeface="Arial"/>
              <a:ea typeface="Arial"/>
              <a:cs typeface="Arial"/>
              <a:sym typeface="Arial"/>
            </a:endParaRPr>
          </a:p>
        </p:txBody>
      </p:sp>
      <p:sp>
        <p:nvSpPr>
          <p:cNvPr id="162" name="Google Shape;162;p3"/>
          <p:cNvSpPr/>
          <p:nvPr/>
        </p:nvSpPr>
        <p:spPr>
          <a:xfrm>
            <a:off x="648000" y="8784000"/>
            <a:ext cx="1431000" cy="21600"/>
          </a:xfrm>
          <a:prstGeom prst="rect">
            <a:avLst/>
          </a:prstGeom>
          <a:solidFill>
            <a:srgbClr val="C39A4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3" name="Google Shape;163;p3"/>
          <p:cNvSpPr txBox="1"/>
          <p:nvPr/>
        </p:nvSpPr>
        <p:spPr>
          <a:xfrm>
            <a:off x="648000" y="8892000"/>
            <a:ext cx="1431000" cy="792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900"/>
              <a:buFont typeface="Arial"/>
              <a:buNone/>
            </a:pPr>
            <a:r>
              <a:rPr b="0" i="0" lang="en-US" sz="900" u="none" cap="none" strike="noStrike">
                <a:solidFill>
                  <a:srgbClr val="0D1E47"/>
                </a:solidFill>
                <a:latin typeface="Poppins Medium"/>
                <a:ea typeface="Poppins Medium"/>
                <a:cs typeface="Poppins Medium"/>
                <a:sym typeface="Poppins Medium"/>
              </a:rPr>
              <a:t>Packaging and disposables</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150"/>
              </a:spcBef>
              <a:spcAft>
                <a:spcPts val="0"/>
              </a:spcAft>
              <a:buClr>
                <a:srgbClr val="000000"/>
              </a:buClr>
              <a:buSzPts val="900"/>
              <a:buFont typeface="Arial"/>
              <a:buNone/>
            </a:pPr>
            <a:r>
              <a:rPr b="0" i="0" lang="en-US" sz="900" u="none" cap="none" strike="noStrike">
                <a:solidFill>
                  <a:srgbClr val="4A5675"/>
                </a:solidFill>
                <a:latin typeface="Georgia"/>
                <a:ea typeface="Georgia"/>
                <a:cs typeface="Georgia"/>
                <a:sym typeface="Georgia"/>
              </a:rPr>
              <a:t>Eco-friendly packaging, food containers and paper goods.</a:t>
            </a:r>
            <a:endParaRPr b="0" i="0" sz="1400" u="none" cap="none" strike="noStrike">
              <a:solidFill>
                <a:srgbClr val="000000"/>
              </a:solidFill>
              <a:latin typeface="Arial"/>
              <a:ea typeface="Arial"/>
              <a:cs typeface="Arial"/>
              <a:sym typeface="Arial"/>
            </a:endParaRPr>
          </a:p>
        </p:txBody>
      </p:sp>
      <p:sp>
        <p:nvSpPr>
          <p:cNvPr id="164" name="Google Shape;164;p3"/>
          <p:cNvSpPr/>
          <p:nvPr/>
        </p:nvSpPr>
        <p:spPr>
          <a:xfrm>
            <a:off x="2259000" y="8784000"/>
            <a:ext cx="1431000" cy="21600"/>
          </a:xfrm>
          <a:prstGeom prst="rect">
            <a:avLst/>
          </a:prstGeom>
          <a:solidFill>
            <a:srgbClr val="C39A4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5" name="Google Shape;165;p3"/>
          <p:cNvSpPr txBox="1"/>
          <p:nvPr/>
        </p:nvSpPr>
        <p:spPr>
          <a:xfrm>
            <a:off x="2259000" y="8892000"/>
            <a:ext cx="1431000" cy="792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900"/>
              <a:buFont typeface="Arial"/>
              <a:buNone/>
            </a:pPr>
            <a:r>
              <a:rPr b="0" i="0" lang="en-US" sz="900" u="none" cap="none" strike="noStrike">
                <a:solidFill>
                  <a:srgbClr val="0D1E47"/>
                </a:solidFill>
                <a:latin typeface="Poppins Medium"/>
                <a:ea typeface="Poppins Medium"/>
                <a:cs typeface="Poppins Medium"/>
                <a:sym typeface="Poppins Medium"/>
              </a:rPr>
              <a:t>Packaged food items</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150"/>
              </a:spcBef>
              <a:spcAft>
                <a:spcPts val="0"/>
              </a:spcAft>
              <a:buClr>
                <a:srgbClr val="000000"/>
              </a:buClr>
              <a:buSzPts val="900"/>
              <a:buFont typeface="Arial"/>
              <a:buNone/>
            </a:pPr>
            <a:r>
              <a:rPr b="0" i="0" lang="en-US" sz="900" u="none" cap="none" strike="noStrike">
                <a:solidFill>
                  <a:srgbClr val="4A5675"/>
                </a:solidFill>
                <a:latin typeface="Georgia"/>
                <a:ea typeface="Georgia"/>
                <a:cs typeface="Georgia"/>
                <a:sym typeface="Georgia"/>
              </a:rPr>
              <a:t>Snacks, canned foods and juices, ready to eat or drink.</a:t>
            </a:r>
            <a:endParaRPr b="0" i="0" sz="1400" u="none" cap="none" strike="noStrike">
              <a:solidFill>
                <a:srgbClr val="000000"/>
              </a:solidFill>
              <a:latin typeface="Arial"/>
              <a:ea typeface="Arial"/>
              <a:cs typeface="Arial"/>
              <a:sym typeface="Arial"/>
            </a:endParaRPr>
          </a:p>
        </p:txBody>
      </p:sp>
      <p:sp>
        <p:nvSpPr>
          <p:cNvPr id="166" name="Google Shape;166;p3"/>
          <p:cNvSpPr/>
          <p:nvPr/>
        </p:nvSpPr>
        <p:spPr>
          <a:xfrm>
            <a:off x="3870000" y="8784000"/>
            <a:ext cx="1431000" cy="21600"/>
          </a:xfrm>
          <a:prstGeom prst="rect">
            <a:avLst/>
          </a:prstGeom>
          <a:solidFill>
            <a:srgbClr val="C39A4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7" name="Google Shape;167;p3"/>
          <p:cNvSpPr txBox="1"/>
          <p:nvPr/>
        </p:nvSpPr>
        <p:spPr>
          <a:xfrm>
            <a:off x="3870000" y="8892000"/>
            <a:ext cx="1431000" cy="792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900"/>
              <a:buFont typeface="Arial"/>
              <a:buNone/>
            </a:pPr>
            <a:r>
              <a:rPr b="0" i="0" lang="en-US" sz="900" u="none" cap="none" strike="noStrike">
                <a:solidFill>
                  <a:srgbClr val="0D1E47"/>
                </a:solidFill>
                <a:latin typeface="Poppins Medium"/>
                <a:ea typeface="Poppins Medium"/>
                <a:cs typeface="Poppins Medium"/>
                <a:sym typeface="Poppins Medium"/>
              </a:rPr>
              <a:t>Industrial supplies</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150"/>
              </a:spcBef>
              <a:spcAft>
                <a:spcPts val="0"/>
              </a:spcAft>
              <a:buClr>
                <a:srgbClr val="000000"/>
              </a:buClr>
              <a:buSzPts val="900"/>
              <a:buFont typeface="Arial"/>
              <a:buNone/>
            </a:pPr>
            <a:r>
              <a:rPr b="0" i="0" lang="en-US" sz="900" u="none" cap="none" strike="noStrike">
                <a:solidFill>
                  <a:srgbClr val="4A5675"/>
                </a:solidFill>
                <a:latin typeface="Georgia"/>
                <a:ea typeface="Georgia"/>
                <a:cs typeface="Georgia"/>
                <a:sym typeface="Georgia"/>
              </a:rPr>
              <a:t>Fasteners, tools, safety equipment and machine parts.</a:t>
            </a:r>
            <a:endParaRPr b="0" i="0" sz="1400" u="none" cap="none" strike="noStrike">
              <a:solidFill>
                <a:srgbClr val="000000"/>
              </a:solidFill>
              <a:latin typeface="Arial"/>
              <a:ea typeface="Arial"/>
              <a:cs typeface="Arial"/>
              <a:sym typeface="Arial"/>
            </a:endParaRPr>
          </a:p>
        </p:txBody>
      </p:sp>
      <p:sp>
        <p:nvSpPr>
          <p:cNvPr id="168" name="Google Shape;168;p3"/>
          <p:cNvSpPr/>
          <p:nvPr/>
        </p:nvSpPr>
        <p:spPr>
          <a:xfrm>
            <a:off x="5481000" y="8784000"/>
            <a:ext cx="1431000" cy="21600"/>
          </a:xfrm>
          <a:prstGeom prst="rect">
            <a:avLst/>
          </a:prstGeom>
          <a:solidFill>
            <a:srgbClr val="C39A4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9" name="Google Shape;169;p3"/>
          <p:cNvSpPr txBox="1"/>
          <p:nvPr/>
        </p:nvSpPr>
        <p:spPr>
          <a:xfrm>
            <a:off x="5481000" y="8892000"/>
            <a:ext cx="1431000" cy="792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900"/>
              <a:buFont typeface="Arial"/>
              <a:buNone/>
            </a:pPr>
            <a:r>
              <a:rPr b="0" i="0" lang="en-US" sz="900" u="none" cap="none" strike="noStrike">
                <a:solidFill>
                  <a:srgbClr val="0D1E47"/>
                </a:solidFill>
                <a:latin typeface="Poppins Medium"/>
                <a:ea typeface="Poppins Medium"/>
                <a:cs typeface="Poppins Medium"/>
                <a:sym typeface="Poppins Medium"/>
              </a:rPr>
              <a:t>Private label products</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150"/>
              </a:spcBef>
              <a:spcAft>
                <a:spcPts val="0"/>
              </a:spcAft>
              <a:buClr>
                <a:srgbClr val="000000"/>
              </a:buClr>
              <a:buSzPts val="900"/>
              <a:buFont typeface="Arial"/>
              <a:buNone/>
            </a:pPr>
            <a:r>
              <a:rPr b="0" i="0" lang="en-US" sz="900" u="none" cap="none" strike="noStrike">
                <a:solidFill>
                  <a:srgbClr val="4A5675"/>
                </a:solidFill>
                <a:latin typeface="Georgia"/>
                <a:ea typeface="Georgia"/>
                <a:cs typeface="Georgia"/>
                <a:sym typeface="Georgia"/>
              </a:rPr>
              <a:t>Your own brand, made by our manufacturing partners.</a:t>
            </a:r>
            <a:endParaRPr b="0" i="0" sz="1400" u="none" cap="none" strike="noStrike">
              <a:solidFill>
                <a:srgbClr val="000000"/>
              </a:solidFill>
              <a:latin typeface="Arial"/>
              <a:ea typeface="Arial"/>
              <a:cs typeface="Arial"/>
              <a:sym typeface="Arial"/>
            </a:endParaRPr>
          </a:p>
        </p:txBody>
      </p:sp>
      <p:sp>
        <p:nvSpPr>
          <p:cNvPr id="170" name="Google Shape;170;p3"/>
          <p:cNvSpPr/>
          <p:nvPr/>
        </p:nvSpPr>
        <p:spPr>
          <a:xfrm>
            <a:off x="648000" y="10044000"/>
            <a:ext cx="6264000" cy="9000"/>
          </a:xfrm>
          <a:prstGeom prst="rect">
            <a:avLst/>
          </a:prstGeom>
          <a:solidFill>
            <a:srgbClr val="D9DFE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1" name="Google Shape;171;p3"/>
          <p:cNvSpPr txBox="1"/>
          <p:nvPr/>
        </p:nvSpPr>
        <p:spPr>
          <a:xfrm>
            <a:off x="648000" y="10134000"/>
            <a:ext cx="3240000" cy="180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Arial"/>
              <a:buNone/>
            </a:pPr>
            <a:r>
              <a:rPr b="0" i="0" lang="en-US" sz="700" u="none" cap="none" strike="noStrike">
                <a:solidFill>
                  <a:srgbClr val="85601F"/>
                </a:solidFill>
                <a:latin typeface="Poppins Medium"/>
                <a:ea typeface="Poppins Medium"/>
                <a:cs typeface="Poppins Medium"/>
                <a:sym typeface="Poppins Medium"/>
              </a:rPr>
              <a:t>WE Trading Solutions Limited</a:t>
            </a:r>
            <a:endParaRPr b="0" i="0" sz="1400" u="none" cap="none" strike="noStrike">
              <a:solidFill>
                <a:srgbClr val="000000"/>
              </a:solidFill>
              <a:latin typeface="Arial"/>
              <a:ea typeface="Arial"/>
              <a:cs typeface="Arial"/>
              <a:sym typeface="Arial"/>
            </a:endParaRPr>
          </a:p>
        </p:txBody>
      </p:sp>
      <p:sp>
        <p:nvSpPr>
          <p:cNvPr id="172" name="Google Shape;172;p3"/>
          <p:cNvSpPr txBox="1"/>
          <p:nvPr/>
        </p:nvSpPr>
        <p:spPr>
          <a:xfrm>
            <a:off x="6192000" y="10134000"/>
            <a:ext cx="720000" cy="180000"/>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Clr>
                <a:srgbClr val="000000"/>
              </a:buClr>
              <a:buSzPts val="700"/>
              <a:buFont typeface="Arial"/>
              <a:buNone/>
            </a:pPr>
            <a:r>
              <a:rPr b="0" i="0" lang="en-US" sz="700" u="none" cap="none" strike="noStrike">
                <a:solidFill>
                  <a:srgbClr val="7B86A3"/>
                </a:solidFill>
                <a:latin typeface="Poppins"/>
                <a:ea typeface="Poppins"/>
                <a:cs typeface="Poppins"/>
                <a:sym typeface="Poppins"/>
              </a:rPr>
              <a:t>3</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76" name="Shape 176"/>
        <p:cNvGrpSpPr/>
        <p:nvPr/>
      </p:nvGrpSpPr>
      <p:grpSpPr>
        <a:xfrm>
          <a:off x="0" y="0"/>
          <a:ext cx="0" cy="0"/>
          <a:chOff x="0" y="0"/>
          <a:chExt cx="0" cy="0"/>
        </a:xfrm>
      </p:grpSpPr>
      <p:sp>
        <p:nvSpPr>
          <p:cNvPr id="177" name="Google Shape;177;p4"/>
          <p:cNvSpPr txBox="1"/>
          <p:nvPr/>
        </p:nvSpPr>
        <p:spPr>
          <a:xfrm>
            <a:off x="648000" y="720000"/>
            <a:ext cx="4320000" cy="216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50"/>
              <a:buFont typeface="Arial"/>
              <a:buNone/>
            </a:pPr>
            <a:r>
              <a:rPr b="0" i="0" lang="en-US" sz="850" u="none" cap="none" strike="noStrike">
                <a:solidFill>
                  <a:srgbClr val="85601F"/>
                </a:solidFill>
                <a:latin typeface="Poppins"/>
                <a:ea typeface="Poppins"/>
                <a:cs typeface="Poppins"/>
                <a:sym typeface="Poppins"/>
              </a:rPr>
              <a:t>Core services</a:t>
            </a:r>
            <a:endParaRPr b="0" i="0" sz="1400" u="none" cap="none" strike="noStrike">
              <a:solidFill>
                <a:srgbClr val="000000"/>
              </a:solidFill>
              <a:latin typeface="Arial"/>
              <a:ea typeface="Arial"/>
              <a:cs typeface="Arial"/>
              <a:sym typeface="Arial"/>
            </a:endParaRPr>
          </a:p>
        </p:txBody>
      </p:sp>
      <p:sp>
        <p:nvSpPr>
          <p:cNvPr id="178" name="Google Shape;178;p4"/>
          <p:cNvSpPr txBox="1"/>
          <p:nvPr/>
        </p:nvSpPr>
        <p:spPr>
          <a:xfrm>
            <a:off x="648000" y="972000"/>
            <a:ext cx="5400000" cy="504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900"/>
              <a:buFont typeface="Arial"/>
              <a:buNone/>
            </a:pPr>
            <a:r>
              <a:rPr b="0" i="0" lang="en-US" sz="2900" u="none" cap="none" strike="noStrike">
                <a:solidFill>
                  <a:srgbClr val="0D1E47"/>
                </a:solidFill>
                <a:latin typeface="Poppins Light"/>
                <a:ea typeface="Poppins Light"/>
                <a:cs typeface="Poppins Light"/>
                <a:sym typeface="Poppins Light"/>
              </a:rPr>
              <a:t>What WE handle for you.</a:t>
            </a:r>
            <a:endParaRPr b="0" i="0" sz="1400" u="none" cap="none" strike="noStrike">
              <a:solidFill>
                <a:srgbClr val="000000"/>
              </a:solidFill>
              <a:latin typeface="Arial"/>
              <a:ea typeface="Arial"/>
              <a:cs typeface="Arial"/>
              <a:sym typeface="Arial"/>
            </a:endParaRPr>
          </a:p>
        </p:txBody>
      </p:sp>
      <p:sp>
        <p:nvSpPr>
          <p:cNvPr id="179" name="Google Shape;179;p4"/>
          <p:cNvSpPr txBox="1"/>
          <p:nvPr/>
        </p:nvSpPr>
        <p:spPr>
          <a:xfrm>
            <a:off x="648000" y="1620000"/>
            <a:ext cx="4320000" cy="360000"/>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000000"/>
              </a:buClr>
              <a:buSzPts val="1050"/>
              <a:buFont typeface="Arial"/>
              <a:buNone/>
            </a:pPr>
            <a:r>
              <a:rPr b="0" i="0" lang="en-US" sz="1050" u="none" cap="none" strike="noStrike">
                <a:solidFill>
                  <a:srgbClr val="4A5675"/>
                </a:solidFill>
                <a:latin typeface="Georgia"/>
                <a:ea typeface="Georgia"/>
                <a:cs typeface="Georgia"/>
                <a:sym typeface="Georgia"/>
              </a:rPr>
              <a:t>One team manages the whole import, from the first conversation to delivery at your door.</a:t>
            </a:r>
            <a:endParaRPr b="0" i="0" sz="1400" u="none" cap="none" strike="noStrike">
              <a:solidFill>
                <a:srgbClr val="000000"/>
              </a:solidFill>
              <a:latin typeface="Arial"/>
              <a:ea typeface="Arial"/>
              <a:cs typeface="Arial"/>
              <a:sym typeface="Arial"/>
            </a:endParaRPr>
          </a:p>
        </p:txBody>
      </p:sp>
      <p:sp>
        <p:nvSpPr>
          <p:cNvPr id="180" name="Google Shape;180;p4"/>
          <p:cNvSpPr/>
          <p:nvPr/>
        </p:nvSpPr>
        <p:spPr>
          <a:xfrm>
            <a:off x="648000" y="2160000"/>
            <a:ext cx="2916000" cy="10800"/>
          </a:xfrm>
          <a:prstGeom prst="rect">
            <a:avLst/>
          </a:prstGeom>
          <a:solidFill>
            <a:srgbClr val="D9DFE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1" name="Google Shape;181;p4"/>
          <p:cNvSpPr txBox="1"/>
          <p:nvPr/>
        </p:nvSpPr>
        <p:spPr>
          <a:xfrm>
            <a:off x="648000" y="2412000"/>
            <a:ext cx="2916000" cy="43200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00000"/>
              </a:buClr>
              <a:buSzPts val="1150"/>
              <a:buFont typeface="Arial"/>
              <a:buNone/>
            </a:pPr>
            <a:r>
              <a:rPr b="0" i="0" lang="en-US" sz="1150" u="none" cap="none" strike="noStrike">
                <a:solidFill>
                  <a:srgbClr val="0D1E47"/>
                </a:solidFill>
                <a:latin typeface="Poppins Medium"/>
                <a:ea typeface="Poppins Medium"/>
                <a:cs typeface="Poppins Medium"/>
                <a:sym typeface="Poppins Medium"/>
              </a:rPr>
              <a:t>Global sourcing and procurement</a:t>
            </a:r>
            <a:endParaRPr b="0" i="0" sz="1400" u="none" cap="none" strike="noStrike">
              <a:solidFill>
                <a:srgbClr val="000000"/>
              </a:solidFill>
              <a:latin typeface="Arial"/>
              <a:ea typeface="Arial"/>
              <a:cs typeface="Arial"/>
              <a:sym typeface="Arial"/>
            </a:endParaRPr>
          </a:p>
        </p:txBody>
      </p:sp>
      <p:sp>
        <p:nvSpPr>
          <p:cNvPr id="182" name="Google Shape;182;p4"/>
          <p:cNvSpPr txBox="1"/>
          <p:nvPr/>
        </p:nvSpPr>
        <p:spPr>
          <a:xfrm>
            <a:off x="648000" y="2736000"/>
            <a:ext cx="2808000" cy="936000"/>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000000"/>
              </a:buClr>
              <a:buSzPts val="1050"/>
              <a:buFont typeface="Arial"/>
              <a:buNone/>
            </a:pPr>
            <a:r>
              <a:rPr b="0" i="0" lang="en-US" sz="1050" u="none" cap="none" strike="noStrike">
                <a:solidFill>
                  <a:srgbClr val="4A5675"/>
                </a:solidFill>
                <a:latin typeface="Georgia"/>
                <a:ea typeface="Georgia"/>
                <a:cs typeface="Georgia"/>
                <a:sym typeface="Georgia"/>
              </a:rPr>
              <a:t>We identify reliable manufacturers and negotiate competitive pricing on your behalf.</a:t>
            </a:r>
            <a:endParaRPr b="0" i="0" sz="1400" u="none" cap="none" strike="noStrike">
              <a:solidFill>
                <a:srgbClr val="000000"/>
              </a:solidFill>
              <a:latin typeface="Arial"/>
              <a:ea typeface="Arial"/>
              <a:cs typeface="Arial"/>
              <a:sym typeface="Arial"/>
            </a:endParaRPr>
          </a:p>
        </p:txBody>
      </p:sp>
      <p:sp>
        <p:nvSpPr>
          <p:cNvPr id="183" name="Google Shape;183;p4"/>
          <p:cNvSpPr/>
          <p:nvPr/>
        </p:nvSpPr>
        <p:spPr>
          <a:xfrm>
            <a:off x="3996000" y="2160000"/>
            <a:ext cx="2916000" cy="10800"/>
          </a:xfrm>
          <a:prstGeom prst="rect">
            <a:avLst/>
          </a:prstGeom>
          <a:solidFill>
            <a:srgbClr val="D9DFE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4" name="Google Shape;184;p4"/>
          <p:cNvSpPr txBox="1"/>
          <p:nvPr/>
        </p:nvSpPr>
        <p:spPr>
          <a:xfrm>
            <a:off x="3996000" y="2412000"/>
            <a:ext cx="2916000" cy="43200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00000"/>
              </a:buClr>
              <a:buSzPts val="1150"/>
              <a:buFont typeface="Arial"/>
              <a:buNone/>
            </a:pPr>
            <a:r>
              <a:rPr b="0" i="0" lang="en-US" sz="1150" u="none" cap="none" strike="noStrike">
                <a:solidFill>
                  <a:srgbClr val="0D1E47"/>
                </a:solidFill>
                <a:latin typeface="Poppins Medium"/>
                <a:ea typeface="Poppins Medium"/>
                <a:cs typeface="Poppins Medium"/>
                <a:sym typeface="Poppins Medium"/>
              </a:rPr>
              <a:t>Quality control and inspection</a:t>
            </a:r>
            <a:endParaRPr b="0" i="0" sz="1400" u="none" cap="none" strike="noStrike">
              <a:solidFill>
                <a:srgbClr val="000000"/>
              </a:solidFill>
              <a:latin typeface="Arial"/>
              <a:ea typeface="Arial"/>
              <a:cs typeface="Arial"/>
              <a:sym typeface="Arial"/>
            </a:endParaRPr>
          </a:p>
        </p:txBody>
      </p:sp>
      <p:sp>
        <p:nvSpPr>
          <p:cNvPr id="185" name="Google Shape;185;p4"/>
          <p:cNvSpPr txBox="1"/>
          <p:nvPr/>
        </p:nvSpPr>
        <p:spPr>
          <a:xfrm>
            <a:off x="3996000" y="2736000"/>
            <a:ext cx="2808000" cy="936000"/>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000000"/>
              </a:buClr>
              <a:buSzPts val="1050"/>
              <a:buFont typeface="Arial"/>
              <a:buNone/>
            </a:pPr>
            <a:r>
              <a:rPr b="0" i="0" lang="en-US" sz="1050" u="none" cap="none" strike="noStrike">
                <a:solidFill>
                  <a:srgbClr val="4A5675"/>
                </a:solidFill>
                <a:latin typeface="Georgia"/>
                <a:ea typeface="Georgia"/>
                <a:cs typeface="Georgia"/>
                <a:sym typeface="Georgia"/>
              </a:rPr>
              <a:t>Pre-shipment inspections and factory audits confirm that goods meet local and international standards.</a:t>
            </a:r>
            <a:endParaRPr b="0" i="0" sz="1400" u="none" cap="none" strike="noStrike">
              <a:solidFill>
                <a:srgbClr val="000000"/>
              </a:solidFill>
              <a:latin typeface="Arial"/>
              <a:ea typeface="Arial"/>
              <a:cs typeface="Arial"/>
              <a:sym typeface="Arial"/>
            </a:endParaRPr>
          </a:p>
        </p:txBody>
      </p:sp>
      <p:sp>
        <p:nvSpPr>
          <p:cNvPr id="186" name="Google Shape;186;p4"/>
          <p:cNvSpPr/>
          <p:nvPr/>
        </p:nvSpPr>
        <p:spPr>
          <a:xfrm>
            <a:off x="648000" y="4032000"/>
            <a:ext cx="2916000" cy="10800"/>
          </a:xfrm>
          <a:prstGeom prst="rect">
            <a:avLst/>
          </a:prstGeom>
          <a:solidFill>
            <a:srgbClr val="D9DFE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7" name="Google Shape;187;p4"/>
          <p:cNvSpPr txBox="1"/>
          <p:nvPr/>
        </p:nvSpPr>
        <p:spPr>
          <a:xfrm>
            <a:off x="648000" y="4284000"/>
            <a:ext cx="2916000" cy="43200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00000"/>
              </a:buClr>
              <a:buSzPts val="1150"/>
              <a:buFont typeface="Arial"/>
              <a:buNone/>
            </a:pPr>
            <a:r>
              <a:rPr b="0" i="0" lang="en-US" sz="1150" u="none" cap="none" strike="noStrike">
                <a:solidFill>
                  <a:srgbClr val="0D1E47"/>
                </a:solidFill>
                <a:latin typeface="Poppins Medium"/>
                <a:ea typeface="Poppins Medium"/>
                <a:cs typeface="Poppins Medium"/>
                <a:sym typeface="Poppins Medium"/>
              </a:rPr>
              <a:t>Logistics and supply chain management</a:t>
            </a:r>
            <a:endParaRPr b="0" i="0" sz="1400" u="none" cap="none" strike="noStrike">
              <a:solidFill>
                <a:srgbClr val="000000"/>
              </a:solidFill>
              <a:latin typeface="Arial"/>
              <a:ea typeface="Arial"/>
              <a:cs typeface="Arial"/>
              <a:sym typeface="Arial"/>
            </a:endParaRPr>
          </a:p>
        </p:txBody>
      </p:sp>
      <p:sp>
        <p:nvSpPr>
          <p:cNvPr id="188" name="Google Shape;188;p4"/>
          <p:cNvSpPr txBox="1"/>
          <p:nvPr/>
        </p:nvSpPr>
        <p:spPr>
          <a:xfrm>
            <a:off x="648000" y="4806000"/>
            <a:ext cx="2808000" cy="936000"/>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000000"/>
              </a:buClr>
              <a:buSzPts val="1050"/>
              <a:buFont typeface="Arial"/>
              <a:buNone/>
            </a:pPr>
            <a:r>
              <a:rPr b="0" i="0" lang="en-US" sz="1050" u="none" cap="none" strike="noStrike">
                <a:solidFill>
                  <a:srgbClr val="4A5675"/>
                </a:solidFill>
                <a:latin typeface="Georgia"/>
                <a:ea typeface="Georgia"/>
                <a:cs typeface="Georgia"/>
                <a:sym typeface="Georgia"/>
              </a:rPr>
              <a:t>Door-to-door freight forwarding by air and ocean, plus warehousing and inventory management.</a:t>
            </a:r>
            <a:endParaRPr b="0" i="0" sz="1400" u="none" cap="none" strike="noStrike">
              <a:solidFill>
                <a:srgbClr val="000000"/>
              </a:solidFill>
              <a:latin typeface="Arial"/>
              <a:ea typeface="Arial"/>
              <a:cs typeface="Arial"/>
              <a:sym typeface="Arial"/>
            </a:endParaRPr>
          </a:p>
        </p:txBody>
      </p:sp>
      <p:sp>
        <p:nvSpPr>
          <p:cNvPr id="189" name="Google Shape;189;p4"/>
          <p:cNvSpPr/>
          <p:nvPr/>
        </p:nvSpPr>
        <p:spPr>
          <a:xfrm>
            <a:off x="3996000" y="4032000"/>
            <a:ext cx="2916000" cy="10800"/>
          </a:xfrm>
          <a:prstGeom prst="rect">
            <a:avLst/>
          </a:prstGeom>
          <a:solidFill>
            <a:srgbClr val="D9DFE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0" name="Google Shape;190;p4"/>
          <p:cNvSpPr txBox="1"/>
          <p:nvPr/>
        </p:nvSpPr>
        <p:spPr>
          <a:xfrm>
            <a:off x="3996000" y="4284000"/>
            <a:ext cx="2916000" cy="43200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00000"/>
              </a:buClr>
              <a:buSzPts val="1150"/>
              <a:buFont typeface="Arial"/>
              <a:buNone/>
            </a:pPr>
            <a:r>
              <a:rPr b="0" i="0" lang="en-US" sz="1150" u="none" cap="none" strike="noStrike">
                <a:solidFill>
                  <a:srgbClr val="0D1E47"/>
                </a:solidFill>
                <a:latin typeface="Poppins Medium"/>
                <a:ea typeface="Poppins Medium"/>
                <a:cs typeface="Poppins Medium"/>
                <a:sym typeface="Poppins Medium"/>
              </a:rPr>
              <a:t>Customs clearance and compliance</a:t>
            </a:r>
            <a:endParaRPr b="0" i="0" sz="1400" u="none" cap="none" strike="noStrike">
              <a:solidFill>
                <a:srgbClr val="000000"/>
              </a:solidFill>
              <a:latin typeface="Arial"/>
              <a:ea typeface="Arial"/>
              <a:cs typeface="Arial"/>
              <a:sym typeface="Arial"/>
            </a:endParaRPr>
          </a:p>
        </p:txBody>
      </p:sp>
      <p:sp>
        <p:nvSpPr>
          <p:cNvPr id="191" name="Google Shape;191;p4"/>
          <p:cNvSpPr txBox="1"/>
          <p:nvPr/>
        </p:nvSpPr>
        <p:spPr>
          <a:xfrm>
            <a:off x="3996000" y="4608000"/>
            <a:ext cx="2808000" cy="936000"/>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000000"/>
              </a:buClr>
              <a:buSzPts val="1050"/>
              <a:buFont typeface="Arial"/>
              <a:buNone/>
            </a:pPr>
            <a:r>
              <a:rPr b="0" i="0" lang="en-US" sz="1050" u="none" cap="none" strike="noStrike">
                <a:solidFill>
                  <a:srgbClr val="4A5675"/>
                </a:solidFill>
                <a:latin typeface="Georgia"/>
                <a:ea typeface="Georgia"/>
                <a:cs typeface="Georgia"/>
                <a:sym typeface="Georgia"/>
              </a:rPr>
              <a:t>We deal with tariffs and regulatory documentation so your goods clear without delay.</a:t>
            </a:r>
            <a:endParaRPr b="0" i="0" sz="1400" u="none" cap="none" strike="noStrike">
              <a:solidFill>
                <a:srgbClr val="000000"/>
              </a:solidFill>
              <a:latin typeface="Arial"/>
              <a:ea typeface="Arial"/>
              <a:cs typeface="Arial"/>
              <a:sym typeface="Arial"/>
            </a:endParaRPr>
          </a:p>
        </p:txBody>
      </p:sp>
      <p:sp>
        <p:nvSpPr>
          <p:cNvPr id="192" name="Google Shape;192;p4"/>
          <p:cNvSpPr/>
          <p:nvPr/>
        </p:nvSpPr>
        <p:spPr>
          <a:xfrm>
            <a:off x="648000" y="5904000"/>
            <a:ext cx="2916000" cy="10800"/>
          </a:xfrm>
          <a:prstGeom prst="rect">
            <a:avLst/>
          </a:prstGeom>
          <a:solidFill>
            <a:srgbClr val="D9DFE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3" name="Google Shape;193;p4"/>
          <p:cNvSpPr txBox="1"/>
          <p:nvPr/>
        </p:nvSpPr>
        <p:spPr>
          <a:xfrm>
            <a:off x="648000" y="6156000"/>
            <a:ext cx="2916000" cy="43200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00000"/>
              </a:buClr>
              <a:buSzPts val="1150"/>
              <a:buFont typeface="Arial"/>
              <a:buNone/>
            </a:pPr>
            <a:r>
              <a:rPr b="0" i="0" lang="en-US" sz="1150" u="none" cap="none" strike="noStrike">
                <a:solidFill>
                  <a:srgbClr val="0D1E47"/>
                </a:solidFill>
                <a:latin typeface="Poppins Medium"/>
                <a:ea typeface="Poppins Medium"/>
                <a:cs typeface="Poppins Medium"/>
                <a:sym typeface="Poppins Medium"/>
              </a:rPr>
              <a:t>Wholesale distribution</a:t>
            </a:r>
            <a:endParaRPr b="0" i="0" sz="1400" u="none" cap="none" strike="noStrike">
              <a:solidFill>
                <a:srgbClr val="000000"/>
              </a:solidFill>
              <a:latin typeface="Arial"/>
              <a:ea typeface="Arial"/>
              <a:cs typeface="Arial"/>
              <a:sym typeface="Arial"/>
            </a:endParaRPr>
          </a:p>
        </p:txBody>
      </p:sp>
      <p:sp>
        <p:nvSpPr>
          <p:cNvPr id="194" name="Google Shape;194;p4"/>
          <p:cNvSpPr txBox="1"/>
          <p:nvPr/>
        </p:nvSpPr>
        <p:spPr>
          <a:xfrm>
            <a:off x="648000" y="6480000"/>
            <a:ext cx="2808000" cy="936000"/>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000000"/>
              </a:buClr>
              <a:buSzPts val="1050"/>
              <a:buFont typeface="Arial"/>
              <a:buNone/>
            </a:pPr>
            <a:r>
              <a:rPr b="0" i="0" lang="en-US" sz="1050" u="none" cap="none" strike="noStrike">
                <a:solidFill>
                  <a:srgbClr val="4A5675"/>
                </a:solidFill>
                <a:latin typeface="Georgia"/>
                <a:ea typeface="Georgia"/>
                <a:cs typeface="Georgia"/>
                <a:sym typeface="Georgia"/>
              </a:rPr>
              <a:t>Bulk supply to retailers, distributors, clinics and manufacturers.</a:t>
            </a:r>
            <a:endParaRPr b="0" i="0" sz="1400" u="none" cap="none" strike="noStrike">
              <a:solidFill>
                <a:srgbClr val="000000"/>
              </a:solidFill>
              <a:latin typeface="Arial"/>
              <a:ea typeface="Arial"/>
              <a:cs typeface="Arial"/>
              <a:sym typeface="Arial"/>
            </a:endParaRPr>
          </a:p>
        </p:txBody>
      </p:sp>
      <p:sp>
        <p:nvSpPr>
          <p:cNvPr id="195" name="Google Shape;195;p4"/>
          <p:cNvSpPr/>
          <p:nvPr/>
        </p:nvSpPr>
        <p:spPr>
          <a:xfrm>
            <a:off x="3996000" y="5904000"/>
            <a:ext cx="2916000" cy="10800"/>
          </a:xfrm>
          <a:prstGeom prst="rect">
            <a:avLst/>
          </a:prstGeom>
          <a:solidFill>
            <a:srgbClr val="D9DFE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6" name="Google Shape;196;p4"/>
          <p:cNvSpPr txBox="1"/>
          <p:nvPr/>
        </p:nvSpPr>
        <p:spPr>
          <a:xfrm>
            <a:off x="3996000" y="6156000"/>
            <a:ext cx="2916000" cy="43200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00000"/>
              </a:buClr>
              <a:buSzPts val="1150"/>
              <a:buFont typeface="Arial"/>
              <a:buNone/>
            </a:pPr>
            <a:r>
              <a:rPr b="0" i="0" lang="en-US" sz="1150" u="none" cap="none" strike="noStrike">
                <a:solidFill>
                  <a:srgbClr val="0D1E47"/>
                </a:solidFill>
                <a:latin typeface="Poppins Medium"/>
                <a:ea typeface="Poppins Medium"/>
                <a:cs typeface="Poppins Medium"/>
                <a:sym typeface="Poppins Medium"/>
              </a:rPr>
              <a:t>Private labelling</a:t>
            </a:r>
            <a:endParaRPr b="0" i="0" sz="1400" u="none" cap="none" strike="noStrike">
              <a:solidFill>
                <a:srgbClr val="000000"/>
              </a:solidFill>
              <a:latin typeface="Arial"/>
              <a:ea typeface="Arial"/>
              <a:cs typeface="Arial"/>
              <a:sym typeface="Arial"/>
            </a:endParaRPr>
          </a:p>
        </p:txBody>
      </p:sp>
      <p:sp>
        <p:nvSpPr>
          <p:cNvPr id="197" name="Google Shape;197;p4"/>
          <p:cNvSpPr txBox="1"/>
          <p:nvPr/>
        </p:nvSpPr>
        <p:spPr>
          <a:xfrm>
            <a:off x="3996000" y="6480000"/>
            <a:ext cx="2808000" cy="936000"/>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000000"/>
              </a:buClr>
              <a:buSzPts val="1050"/>
              <a:buFont typeface="Arial"/>
              <a:buNone/>
            </a:pPr>
            <a:r>
              <a:rPr b="0" i="0" lang="en-US" sz="1050" u="none" cap="none" strike="noStrike">
                <a:solidFill>
                  <a:srgbClr val="4A5675"/>
                </a:solidFill>
                <a:latin typeface="Georgia"/>
                <a:ea typeface="Georgia"/>
                <a:cs typeface="Georgia"/>
                <a:sym typeface="Georgia"/>
              </a:rPr>
              <a:t>We help you create your own branded products, sourced from our manufacturing partners.</a:t>
            </a:r>
            <a:endParaRPr b="0" i="0" sz="1400" u="none" cap="none" strike="noStrike">
              <a:solidFill>
                <a:srgbClr val="000000"/>
              </a:solidFill>
              <a:latin typeface="Arial"/>
              <a:ea typeface="Arial"/>
              <a:cs typeface="Arial"/>
              <a:sym typeface="Arial"/>
            </a:endParaRPr>
          </a:p>
        </p:txBody>
      </p:sp>
      <p:sp>
        <p:nvSpPr>
          <p:cNvPr id="198" name="Google Shape;198;p4"/>
          <p:cNvSpPr/>
          <p:nvPr/>
        </p:nvSpPr>
        <p:spPr>
          <a:xfrm>
            <a:off x="0" y="8640000"/>
            <a:ext cx="7560000" cy="1224000"/>
          </a:xfrm>
          <a:prstGeom prst="rect">
            <a:avLst/>
          </a:prstGeom>
          <a:solidFill>
            <a:srgbClr val="0D1E4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9" name="Google Shape;199;p4"/>
          <p:cNvSpPr txBox="1"/>
          <p:nvPr/>
        </p:nvSpPr>
        <p:spPr>
          <a:xfrm>
            <a:off x="648000" y="8964000"/>
            <a:ext cx="4032000" cy="6480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000000"/>
              </a:buClr>
              <a:buSzPts val="1400"/>
              <a:buFont typeface="Arial"/>
              <a:buNone/>
            </a:pPr>
            <a:r>
              <a:rPr b="0" i="0" lang="en-US" sz="1400" u="none" cap="none" strike="noStrike">
                <a:solidFill>
                  <a:srgbClr val="FFFFFF"/>
                </a:solidFill>
                <a:latin typeface="Poppins Light"/>
                <a:ea typeface="Poppins Light"/>
                <a:cs typeface="Poppins Light"/>
                <a:sym typeface="Poppins Light"/>
              </a:rPr>
              <a:t>Send us the product, the quantity and the date you need it.</a:t>
            </a:r>
            <a:endParaRPr b="0" i="0" sz="1400" u="none" cap="none" strike="noStrike">
              <a:solidFill>
                <a:srgbClr val="000000"/>
              </a:solidFill>
              <a:latin typeface="Arial"/>
              <a:ea typeface="Arial"/>
              <a:cs typeface="Arial"/>
              <a:sym typeface="Arial"/>
            </a:endParaRPr>
          </a:p>
        </p:txBody>
      </p:sp>
      <p:pic>
        <p:nvPicPr>
          <p:cNvPr descr="logo_mark_white.png" id="200" name="Google Shape;200;p4"/>
          <p:cNvPicPr preferRelativeResize="0"/>
          <p:nvPr/>
        </p:nvPicPr>
        <p:blipFill rotWithShape="1">
          <a:blip r:embed="rId3">
            <a:alphaModFix/>
          </a:blip>
          <a:srcRect b="0" l="0" r="0" t="0"/>
          <a:stretch/>
        </p:blipFill>
        <p:spPr>
          <a:xfrm>
            <a:off x="5616000" y="8964000"/>
            <a:ext cx="1296000" cy="596225"/>
          </a:xfrm>
          <a:prstGeom prst="rect">
            <a:avLst/>
          </a:prstGeom>
          <a:noFill/>
          <a:ln>
            <a:noFill/>
          </a:ln>
        </p:spPr>
      </p:pic>
      <p:sp>
        <p:nvSpPr>
          <p:cNvPr id="201" name="Google Shape;201;p4"/>
          <p:cNvSpPr/>
          <p:nvPr/>
        </p:nvSpPr>
        <p:spPr>
          <a:xfrm>
            <a:off x="648000" y="10044000"/>
            <a:ext cx="6264000" cy="9000"/>
          </a:xfrm>
          <a:prstGeom prst="rect">
            <a:avLst/>
          </a:prstGeom>
          <a:solidFill>
            <a:srgbClr val="D9DFE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2" name="Google Shape;202;p4"/>
          <p:cNvSpPr txBox="1"/>
          <p:nvPr/>
        </p:nvSpPr>
        <p:spPr>
          <a:xfrm>
            <a:off x="648000" y="10134000"/>
            <a:ext cx="3240000" cy="180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Arial"/>
              <a:buNone/>
            </a:pPr>
            <a:r>
              <a:rPr b="0" i="0" lang="en-US" sz="700" u="none" cap="none" strike="noStrike">
                <a:solidFill>
                  <a:srgbClr val="85601F"/>
                </a:solidFill>
                <a:latin typeface="Poppins Medium"/>
                <a:ea typeface="Poppins Medium"/>
                <a:cs typeface="Poppins Medium"/>
                <a:sym typeface="Poppins Medium"/>
              </a:rPr>
              <a:t>WE Trading Solutions Limited</a:t>
            </a:r>
            <a:endParaRPr b="0" i="0" sz="1400" u="none" cap="none" strike="noStrike">
              <a:solidFill>
                <a:srgbClr val="000000"/>
              </a:solidFill>
              <a:latin typeface="Arial"/>
              <a:ea typeface="Arial"/>
              <a:cs typeface="Arial"/>
              <a:sym typeface="Arial"/>
            </a:endParaRPr>
          </a:p>
        </p:txBody>
      </p:sp>
      <p:sp>
        <p:nvSpPr>
          <p:cNvPr id="203" name="Google Shape;203;p4"/>
          <p:cNvSpPr txBox="1"/>
          <p:nvPr/>
        </p:nvSpPr>
        <p:spPr>
          <a:xfrm>
            <a:off x="6192000" y="10134000"/>
            <a:ext cx="720000" cy="180000"/>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Clr>
                <a:srgbClr val="000000"/>
              </a:buClr>
              <a:buSzPts val="700"/>
              <a:buFont typeface="Arial"/>
              <a:buNone/>
            </a:pPr>
            <a:r>
              <a:rPr b="0" i="0" lang="en-US" sz="700" u="none" cap="none" strike="noStrike">
                <a:solidFill>
                  <a:srgbClr val="7B86A3"/>
                </a:solidFill>
                <a:latin typeface="Poppins"/>
                <a:ea typeface="Poppins"/>
                <a:cs typeface="Poppins"/>
                <a:sym typeface="Poppins"/>
              </a:rPr>
              <a:t>4</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07" name="Shape 207"/>
        <p:cNvGrpSpPr/>
        <p:nvPr/>
      </p:nvGrpSpPr>
      <p:grpSpPr>
        <a:xfrm>
          <a:off x="0" y="0"/>
          <a:ext cx="0" cy="0"/>
          <a:chOff x="0" y="0"/>
          <a:chExt cx="0" cy="0"/>
        </a:xfrm>
      </p:grpSpPr>
      <p:sp>
        <p:nvSpPr>
          <p:cNvPr id="208" name="Google Shape;208;p5"/>
          <p:cNvSpPr txBox="1"/>
          <p:nvPr/>
        </p:nvSpPr>
        <p:spPr>
          <a:xfrm>
            <a:off x="648000" y="720000"/>
            <a:ext cx="4320000" cy="216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50"/>
              <a:buFont typeface="Arial"/>
              <a:buNone/>
            </a:pPr>
            <a:r>
              <a:rPr b="0" i="0" lang="en-US" sz="850" u="none" cap="none" strike="noStrike">
                <a:solidFill>
                  <a:srgbClr val="85601F"/>
                </a:solidFill>
                <a:latin typeface="Poppins"/>
                <a:ea typeface="Poppins"/>
                <a:cs typeface="Poppins"/>
                <a:sym typeface="Poppins"/>
              </a:rPr>
              <a:t>Why WE</a:t>
            </a:r>
            <a:endParaRPr b="0" i="0" sz="1400" u="none" cap="none" strike="noStrike">
              <a:solidFill>
                <a:srgbClr val="000000"/>
              </a:solidFill>
              <a:latin typeface="Arial"/>
              <a:ea typeface="Arial"/>
              <a:cs typeface="Arial"/>
              <a:sym typeface="Arial"/>
            </a:endParaRPr>
          </a:p>
        </p:txBody>
      </p:sp>
      <p:sp>
        <p:nvSpPr>
          <p:cNvPr id="209" name="Google Shape;209;p5"/>
          <p:cNvSpPr txBox="1"/>
          <p:nvPr/>
        </p:nvSpPr>
        <p:spPr>
          <a:xfrm>
            <a:off x="648000" y="972000"/>
            <a:ext cx="5040000" cy="864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900"/>
              <a:buFont typeface="Arial"/>
              <a:buNone/>
            </a:pPr>
            <a:r>
              <a:rPr b="0" i="0" lang="en-US" sz="2900" u="none" cap="none" strike="noStrike">
                <a:solidFill>
                  <a:srgbClr val="0D1E47"/>
                </a:solidFill>
                <a:latin typeface="Poppins Light"/>
                <a:ea typeface="Poppins Light"/>
                <a:cs typeface="Poppins Light"/>
                <a:sym typeface="Poppins Light"/>
              </a:rPr>
              <a:t>Why clients choose </a:t>
            </a:r>
            <a:endParaRPr b="0" i="0" sz="2900" u="none" cap="none" strike="noStrike">
              <a:solidFill>
                <a:srgbClr val="0D1E47"/>
              </a:solidFill>
              <a:latin typeface="Poppins Light"/>
              <a:ea typeface="Poppins Light"/>
              <a:cs typeface="Poppins Light"/>
              <a:sym typeface="Poppins Light"/>
            </a:endParaRPr>
          </a:p>
          <a:p>
            <a:pPr indent="0" lvl="0" marL="0" marR="0" rtl="0" algn="l">
              <a:lnSpc>
                <a:spcPct val="100000"/>
              </a:lnSpc>
              <a:spcBef>
                <a:spcPts val="0"/>
              </a:spcBef>
              <a:spcAft>
                <a:spcPts val="0"/>
              </a:spcAft>
              <a:buClr>
                <a:srgbClr val="000000"/>
              </a:buClr>
              <a:buSzPts val="2900"/>
              <a:buFont typeface="Arial"/>
              <a:buNone/>
            </a:pPr>
            <a:r>
              <a:rPr b="0" i="0" lang="en-US" sz="2900" u="none" cap="none" strike="noStrike">
                <a:solidFill>
                  <a:srgbClr val="0D1E47"/>
                </a:solidFill>
                <a:latin typeface="Poppins Light"/>
                <a:ea typeface="Poppins Light"/>
                <a:cs typeface="Poppins Light"/>
                <a:sym typeface="Poppins Light"/>
              </a:rPr>
              <a:t>WE Trading Solutions.</a:t>
            </a:r>
            <a:endParaRPr b="0" i="0" sz="1400" u="none" cap="none" strike="noStrike">
              <a:solidFill>
                <a:srgbClr val="000000"/>
              </a:solidFill>
              <a:latin typeface="Arial"/>
              <a:ea typeface="Arial"/>
              <a:cs typeface="Arial"/>
              <a:sym typeface="Arial"/>
            </a:endParaRPr>
          </a:p>
        </p:txBody>
      </p:sp>
      <p:sp>
        <p:nvSpPr>
          <p:cNvPr id="210" name="Google Shape;210;p5"/>
          <p:cNvSpPr/>
          <p:nvPr/>
        </p:nvSpPr>
        <p:spPr>
          <a:xfrm>
            <a:off x="648000" y="2448000"/>
            <a:ext cx="6264000" cy="21600"/>
          </a:xfrm>
          <a:prstGeom prst="rect">
            <a:avLst/>
          </a:prstGeom>
          <a:solidFill>
            <a:srgbClr val="C39A4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1" name="Google Shape;211;p5"/>
          <p:cNvSpPr txBox="1"/>
          <p:nvPr/>
        </p:nvSpPr>
        <p:spPr>
          <a:xfrm>
            <a:off x="648000" y="2736000"/>
            <a:ext cx="6264000" cy="288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250"/>
              <a:buFont typeface="Arial"/>
              <a:buNone/>
            </a:pPr>
            <a:r>
              <a:rPr b="0" i="0" lang="en-US" sz="1250" u="none" cap="none" strike="noStrike">
                <a:solidFill>
                  <a:srgbClr val="0D1E47"/>
                </a:solidFill>
                <a:latin typeface="Poppins Medium"/>
                <a:ea typeface="Poppins Medium"/>
                <a:cs typeface="Poppins Medium"/>
                <a:sym typeface="Poppins Medium"/>
              </a:rPr>
              <a:t>A vetted supplier network</a:t>
            </a:r>
            <a:endParaRPr b="0" i="0" sz="1400" u="none" cap="none" strike="noStrike">
              <a:solidFill>
                <a:srgbClr val="000000"/>
              </a:solidFill>
              <a:latin typeface="Arial"/>
              <a:ea typeface="Arial"/>
              <a:cs typeface="Arial"/>
              <a:sym typeface="Arial"/>
            </a:endParaRPr>
          </a:p>
        </p:txBody>
      </p:sp>
      <p:sp>
        <p:nvSpPr>
          <p:cNvPr id="212" name="Google Shape;212;p5"/>
          <p:cNvSpPr txBox="1"/>
          <p:nvPr/>
        </p:nvSpPr>
        <p:spPr>
          <a:xfrm>
            <a:off x="648000" y="3060000"/>
            <a:ext cx="5040000" cy="576000"/>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000000"/>
              </a:buClr>
              <a:buSzPts val="1100"/>
              <a:buFont typeface="Arial"/>
              <a:buNone/>
            </a:pPr>
            <a:r>
              <a:rPr b="0" i="0" lang="en-US" sz="1100" u="none" cap="none" strike="noStrike">
                <a:solidFill>
                  <a:srgbClr val="4A5675"/>
                </a:solidFill>
                <a:latin typeface="Georgia"/>
                <a:ea typeface="Georgia"/>
                <a:cs typeface="Georgia"/>
                <a:sym typeface="Georgia"/>
              </a:rPr>
              <a:t>We work with partners we have checked, which keeps your supply steady.</a:t>
            </a:r>
            <a:endParaRPr b="0" i="0" sz="1400" u="none" cap="none" strike="noStrike">
              <a:solidFill>
                <a:srgbClr val="000000"/>
              </a:solidFill>
              <a:latin typeface="Arial"/>
              <a:ea typeface="Arial"/>
              <a:cs typeface="Arial"/>
              <a:sym typeface="Arial"/>
            </a:endParaRPr>
          </a:p>
        </p:txBody>
      </p:sp>
      <p:sp>
        <p:nvSpPr>
          <p:cNvPr id="213" name="Google Shape;213;p5"/>
          <p:cNvSpPr/>
          <p:nvPr/>
        </p:nvSpPr>
        <p:spPr>
          <a:xfrm>
            <a:off x="648000" y="3888000"/>
            <a:ext cx="6264000" cy="10800"/>
          </a:xfrm>
          <a:prstGeom prst="rect">
            <a:avLst/>
          </a:prstGeom>
          <a:solidFill>
            <a:srgbClr val="D9DFE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4" name="Google Shape;214;p5"/>
          <p:cNvSpPr txBox="1"/>
          <p:nvPr/>
        </p:nvSpPr>
        <p:spPr>
          <a:xfrm>
            <a:off x="648000" y="4176000"/>
            <a:ext cx="6264000" cy="288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250"/>
              <a:buFont typeface="Arial"/>
              <a:buNone/>
            </a:pPr>
            <a:r>
              <a:rPr b="0" i="0" lang="en-US" sz="1250" u="none" cap="none" strike="noStrike">
                <a:solidFill>
                  <a:srgbClr val="0D1E47"/>
                </a:solidFill>
                <a:latin typeface="Poppins Medium"/>
                <a:ea typeface="Poppins Medium"/>
                <a:cs typeface="Poppins Medium"/>
                <a:sym typeface="Poppins Medium"/>
              </a:rPr>
              <a:t>Lower landed costs</a:t>
            </a:r>
            <a:endParaRPr b="0" i="0" sz="1400" u="none" cap="none" strike="noStrike">
              <a:solidFill>
                <a:srgbClr val="000000"/>
              </a:solidFill>
              <a:latin typeface="Arial"/>
              <a:ea typeface="Arial"/>
              <a:cs typeface="Arial"/>
              <a:sym typeface="Arial"/>
            </a:endParaRPr>
          </a:p>
        </p:txBody>
      </p:sp>
      <p:sp>
        <p:nvSpPr>
          <p:cNvPr id="215" name="Google Shape;215;p5"/>
          <p:cNvSpPr txBox="1"/>
          <p:nvPr/>
        </p:nvSpPr>
        <p:spPr>
          <a:xfrm>
            <a:off x="648000" y="4500000"/>
            <a:ext cx="5040000" cy="576000"/>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000000"/>
              </a:buClr>
              <a:buSzPts val="1100"/>
              <a:buFont typeface="Arial"/>
              <a:buNone/>
            </a:pPr>
            <a:r>
              <a:rPr b="0" i="0" lang="en-US" sz="1100" u="none" cap="none" strike="noStrike">
                <a:solidFill>
                  <a:srgbClr val="4A5675"/>
                </a:solidFill>
                <a:latin typeface="Georgia"/>
                <a:ea typeface="Georgia"/>
                <a:cs typeface="Georgia"/>
                <a:sym typeface="Georgia"/>
              </a:rPr>
              <a:t>Trading directly with factories and skipping the middlemen reduces what your goods cost on arrival.</a:t>
            </a:r>
            <a:endParaRPr b="0" i="0" sz="1400" u="none" cap="none" strike="noStrike">
              <a:solidFill>
                <a:srgbClr val="000000"/>
              </a:solidFill>
              <a:latin typeface="Arial"/>
              <a:ea typeface="Arial"/>
              <a:cs typeface="Arial"/>
              <a:sym typeface="Arial"/>
            </a:endParaRPr>
          </a:p>
        </p:txBody>
      </p:sp>
      <p:sp>
        <p:nvSpPr>
          <p:cNvPr id="216" name="Google Shape;216;p5"/>
          <p:cNvSpPr/>
          <p:nvPr/>
        </p:nvSpPr>
        <p:spPr>
          <a:xfrm>
            <a:off x="648000" y="5328000"/>
            <a:ext cx="6264000" cy="10800"/>
          </a:xfrm>
          <a:prstGeom prst="rect">
            <a:avLst/>
          </a:prstGeom>
          <a:solidFill>
            <a:srgbClr val="D9DFE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7" name="Google Shape;217;p5"/>
          <p:cNvSpPr txBox="1"/>
          <p:nvPr/>
        </p:nvSpPr>
        <p:spPr>
          <a:xfrm>
            <a:off x="648000" y="5616000"/>
            <a:ext cx="6264000" cy="288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250"/>
              <a:buFont typeface="Arial"/>
              <a:buNone/>
            </a:pPr>
            <a:r>
              <a:rPr b="0" i="0" lang="en-US" sz="1250" u="none" cap="none" strike="noStrike">
                <a:solidFill>
                  <a:srgbClr val="0D1E47"/>
                </a:solidFill>
                <a:latin typeface="Poppins Medium"/>
                <a:ea typeface="Poppins Medium"/>
                <a:cs typeface="Poppins Medium"/>
                <a:sym typeface="Poppins Medium"/>
              </a:rPr>
              <a:t>Regulatory knowledge</a:t>
            </a:r>
            <a:endParaRPr b="0" i="0" sz="1400" u="none" cap="none" strike="noStrike">
              <a:solidFill>
                <a:srgbClr val="000000"/>
              </a:solidFill>
              <a:latin typeface="Arial"/>
              <a:ea typeface="Arial"/>
              <a:cs typeface="Arial"/>
              <a:sym typeface="Arial"/>
            </a:endParaRPr>
          </a:p>
        </p:txBody>
      </p:sp>
      <p:sp>
        <p:nvSpPr>
          <p:cNvPr id="218" name="Google Shape;218;p5"/>
          <p:cNvSpPr txBox="1"/>
          <p:nvPr/>
        </p:nvSpPr>
        <p:spPr>
          <a:xfrm>
            <a:off x="648000" y="5940000"/>
            <a:ext cx="5040000" cy="576000"/>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000000"/>
              </a:buClr>
              <a:buSzPts val="1100"/>
              <a:buFont typeface="Arial"/>
              <a:buNone/>
            </a:pPr>
            <a:r>
              <a:rPr b="0" i="0" lang="en-US" sz="1100" u="none" cap="none" strike="noStrike">
                <a:solidFill>
                  <a:srgbClr val="4A5675"/>
                </a:solidFill>
                <a:latin typeface="Georgia"/>
                <a:ea typeface="Georgia"/>
                <a:cs typeface="Georgia"/>
                <a:sym typeface="Georgia"/>
              </a:rPr>
              <a:t>We keep up with changing tariff codes and trade agreements, which helps avoid costly delays.</a:t>
            </a:r>
            <a:endParaRPr b="0" i="0" sz="1400" u="none" cap="none" strike="noStrike">
              <a:solidFill>
                <a:srgbClr val="000000"/>
              </a:solidFill>
              <a:latin typeface="Arial"/>
              <a:ea typeface="Arial"/>
              <a:cs typeface="Arial"/>
              <a:sym typeface="Arial"/>
            </a:endParaRPr>
          </a:p>
        </p:txBody>
      </p:sp>
      <p:sp>
        <p:nvSpPr>
          <p:cNvPr id="219" name="Google Shape;219;p5"/>
          <p:cNvSpPr/>
          <p:nvPr/>
        </p:nvSpPr>
        <p:spPr>
          <a:xfrm>
            <a:off x="648000" y="6768000"/>
            <a:ext cx="6264000" cy="10800"/>
          </a:xfrm>
          <a:prstGeom prst="rect">
            <a:avLst/>
          </a:prstGeom>
          <a:solidFill>
            <a:srgbClr val="D9DFE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0" name="Google Shape;220;p5"/>
          <p:cNvSpPr txBox="1"/>
          <p:nvPr/>
        </p:nvSpPr>
        <p:spPr>
          <a:xfrm>
            <a:off x="648000" y="7056000"/>
            <a:ext cx="6264000" cy="288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250"/>
              <a:buFont typeface="Arial"/>
              <a:buNone/>
            </a:pPr>
            <a:r>
              <a:rPr b="0" i="0" lang="en-US" sz="1250" u="none" cap="none" strike="noStrike">
                <a:solidFill>
                  <a:srgbClr val="0D1E47"/>
                </a:solidFill>
                <a:latin typeface="Poppins Medium"/>
                <a:ea typeface="Poppins Medium"/>
                <a:cs typeface="Poppins Medium"/>
                <a:sym typeface="Poppins Medium"/>
              </a:rPr>
              <a:t>Room to grow</a:t>
            </a:r>
            <a:endParaRPr b="0" i="0" sz="1400" u="none" cap="none" strike="noStrike">
              <a:solidFill>
                <a:srgbClr val="000000"/>
              </a:solidFill>
              <a:latin typeface="Arial"/>
              <a:ea typeface="Arial"/>
              <a:cs typeface="Arial"/>
              <a:sym typeface="Arial"/>
            </a:endParaRPr>
          </a:p>
        </p:txBody>
      </p:sp>
      <p:sp>
        <p:nvSpPr>
          <p:cNvPr id="221" name="Google Shape;221;p5"/>
          <p:cNvSpPr txBox="1"/>
          <p:nvPr/>
        </p:nvSpPr>
        <p:spPr>
          <a:xfrm>
            <a:off x="648000" y="7380000"/>
            <a:ext cx="5040000" cy="576000"/>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000000"/>
              </a:buClr>
              <a:buSzPts val="1100"/>
              <a:buFont typeface="Arial"/>
              <a:buNone/>
            </a:pPr>
            <a:r>
              <a:rPr b="0" i="0" lang="en-US" sz="1100" u="none" cap="none" strike="noStrike">
                <a:solidFill>
                  <a:srgbClr val="4A5675"/>
                </a:solidFill>
                <a:latin typeface="Georgia"/>
                <a:ea typeface="Georgia"/>
                <a:cs typeface="Georgia"/>
                <a:sym typeface="Georgia"/>
              </a:rPr>
              <a:t>Whether you need a single container or a monthly supply, we scale to your volume.</a:t>
            </a:r>
            <a:endParaRPr b="0" i="0" sz="1400" u="none" cap="none" strike="noStrike">
              <a:solidFill>
                <a:srgbClr val="000000"/>
              </a:solidFill>
              <a:latin typeface="Arial"/>
              <a:ea typeface="Arial"/>
              <a:cs typeface="Arial"/>
              <a:sym typeface="Arial"/>
            </a:endParaRPr>
          </a:p>
        </p:txBody>
      </p:sp>
      <p:sp>
        <p:nvSpPr>
          <p:cNvPr id="222" name="Google Shape;222;p5"/>
          <p:cNvSpPr/>
          <p:nvPr/>
        </p:nvSpPr>
        <p:spPr>
          <a:xfrm>
            <a:off x="648000" y="8208000"/>
            <a:ext cx="6264000" cy="10800"/>
          </a:xfrm>
          <a:prstGeom prst="rect">
            <a:avLst/>
          </a:prstGeom>
          <a:solidFill>
            <a:srgbClr val="D9DFE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3" name="Google Shape;223;p5"/>
          <p:cNvSpPr txBox="1"/>
          <p:nvPr/>
        </p:nvSpPr>
        <p:spPr>
          <a:xfrm>
            <a:off x="648000" y="8496000"/>
            <a:ext cx="6264000" cy="288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250"/>
              <a:buFont typeface="Arial"/>
              <a:buNone/>
            </a:pPr>
            <a:r>
              <a:rPr b="0" i="0" lang="en-US" sz="1250" u="none" cap="none" strike="noStrike">
                <a:solidFill>
                  <a:srgbClr val="0D1E47"/>
                </a:solidFill>
                <a:latin typeface="Poppins Medium"/>
                <a:ea typeface="Poppins Medium"/>
                <a:cs typeface="Poppins Medium"/>
                <a:sym typeface="Poppins Medium"/>
              </a:rPr>
              <a:t>Clear communication</a:t>
            </a:r>
            <a:endParaRPr b="0" i="0" sz="1400" u="none" cap="none" strike="noStrike">
              <a:solidFill>
                <a:srgbClr val="000000"/>
              </a:solidFill>
              <a:latin typeface="Arial"/>
              <a:ea typeface="Arial"/>
              <a:cs typeface="Arial"/>
              <a:sym typeface="Arial"/>
            </a:endParaRPr>
          </a:p>
        </p:txBody>
      </p:sp>
      <p:sp>
        <p:nvSpPr>
          <p:cNvPr id="224" name="Google Shape;224;p5"/>
          <p:cNvSpPr txBox="1"/>
          <p:nvPr/>
        </p:nvSpPr>
        <p:spPr>
          <a:xfrm>
            <a:off x="648000" y="8820000"/>
            <a:ext cx="5040000" cy="576000"/>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000000"/>
              </a:buClr>
              <a:buSzPts val="1100"/>
              <a:buFont typeface="Arial"/>
              <a:buNone/>
            </a:pPr>
            <a:r>
              <a:rPr b="0" i="0" lang="en-US" sz="1100" u="none" cap="none" strike="noStrike">
                <a:solidFill>
                  <a:srgbClr val="4A5675"/>
                </a:solidFill>
                <a:latin typeface="Georgia"/>
                <a:ea typeface="Georgia"/>
                <a:cs typeface="Georgia"/>
                <a:sym typeface="Georgia"/>
              </a:rPr>
              <a:t>You get order tracking and straight answers at every stage of the transaction.</a:t>
            </a:r>
            <a:endParaRPr b="0" i="0" sz="1400" u="none" cap="none" strike="noStrike">
              <a:solidFill>
                <a:srgbClr val="000000"/>
              </a:solidFill>
              <a:latin typeface="Arial"/>
              <a:ea typeface="Arial"/>
              <a:cs typeface="Arial"/>
              <a:sym typeface="Arial"/>
            </a:endParaRPr>
          </a:p>
        </p:txBody>
      </p:sp>
      <p:sp>
        <p:nvSpPr>
          <p:cNvPr id="225" name="Google Shape;225;p5"/>
          <p:cNvSpPr/>
          <p:nvPr/>
        </p:nvSpPr>
        <p:spPr>
          <a:xfrm>
            <a:off x="648000" y="10044000"/>
            <a:ext cx="6264000" cy="9000"/>
          </a:xfrm>
          <a:prstGeom prst="rect">
            <a:avLst/>
          </a:prstGeom>
          <a:solidFill>
            <a:srgbClr val="D9DFE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6" name="Google Shape;226;p5"/>
          <p:cNvSpPr txBox="1"/>
          <p:nvPr/>
        </p:nvSpPr>
        <p:spPr>
          <a:xfrm>
            <a:off x="648000" y="10134000"/>
            <a:ext cx="3240000" cy="180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700"/>
              <a:buFont typeface="Arial"/>
              <a:buNone/>
            </a:pPr>
            <a:r>
              <a:rPr b="0" i="0" lang="en-US" sz="700" u="none" cap="none" strike="noStrike">
                <a:solidFill>
                  <a:srgbClr val="85601F"/>
                </a:solidFill>
                <a:latin typeface="Poppins Medium"/>
                <a:ea typeface="Poppins Medium"/>
                <a:cs typeface="Poppins Medium"/>
                <a:sym typeface="Poppins Medium"/>
              </a:rPr>
              <a:t>WE Trading Solutions Limited</a:t>
            </a:r>
            <a:endParaRPr b="0" i="0" sz="1400" u="none" cap="none" strike="noStrike">
              <a:solidFill>
                <a:srgbClr val="000000"/>
              </a:solidFill>
              <a:latin typeface="Arial"/>
              <a:ea typeface="Arial"/>
              <a:cs typeface="Arial"/>
              <a:sym typeface="Arial"/>
            </a:endParaRPr>
          </a:p>
        </p:txBody>
      </p:sp>
      <p:sp>
        <p:nvSpPr>
          <p:cNvPr id="227" name="Google Shape;227;p5"/>
          <p:cNvSpPr txBox="1"/>
          <p:nvPr/>
        </p:nvSpPr>
        <p:spPr>
          <a:xfrm>
            <a:off x="6192000" y="10134000"/>
            <a:ext cx="720000" cy="180000"/>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Clr>
                <a:srgbClr val="000000"/>
              </a:buClr>
              <a:buSzPts val="700"/>
              <a:buFont typeface="Arial"/>
              <a:buNone/>
            </a:pPr>
            <a:r>
              <a:rPr b="0" i="0" lang="en-US" sz="700" u="none" cap="none" strike="noStrike">
                <a:solidFill>
                  <a:srgbClr val="7B86A3"/>
                </a:solidFill>
                <a:latin typeface="Poppins"/>
                <a:ea typeface="Poppins"/>
                <a:cs typeface="Poppins"/>
                <a:sym typeface="Poppins"/>
              </a:rPr>
              <a:t>5</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D1E47"/>
        </a:solidFill>
      </p:bgPr>
    </p:bg>
    <p:spTree>
      <p:nvGrpSpPr>
        <p:cNvPr id="231" name="Shape 231"/>
        <p:cNvGrpSpPr/>
        <p:nvPr/>
      </p:nvGrpSpPr>
      <p:grpSpPr>
        <a:xfrm>
          <a:off x="0" y="0"/>
          <a:ext cx="0" cy="0"/>
          <a:chOff x="0" y="0"/>
          <a:chExt cx="0" cy="0"/>
        </a:xfrm>
      </p:grpSpPr>
      <p:sp>
        <p:nvSpPr>
          <p:cNvPr id="232" name="Google Shape;232;p6"/>
          <p:cNvSpPr/>
          <p:nvPr/>
        </p:nvSpPr>
        <p:spPr>
          <a:xfrm>
            <a:off x="5892450" y="88499"/>
            <a:ext cx="2947050" cy="575251"/>
          </a:xfrm>
          <a:custGeom>
            <a:rect b="b" l="l" r="r" t="t"/>
            <a:pathLst>
              <a:path extrusionOk="0" h="575251" w="2947050">
                <a:moveTo>
                  <a:pt x="292050" y="0"/>
                </a:moveTo>
                <a:lnTo>
                  <a:pt x="2947050" y="0"/>
                </a:lnTo>
                <a:lnTo>
                  <a:pt x="2663850" y="575251"/>
                </a:lnTo>
                <a:lnTo>
                  <a:pt x="0" y="575251"/>
                </a:lnTo>
                <a:close/>
              </a:path>
            </a:pathLst>
          </a:custGeom>
          <a:gradFill>
            <a:gsLst>
              <a:gs pos="0">
                <a:srgbClr val="B8893F"/>
              </a:gs>
              <a:gs pos="55000">
                <a:srgbClr val="D2A85A"/>
              </a:gs>
              <a:gs pos="100000">
                <a:srgbClr val="EBCB88"/>
              </a:gs>
            </a:gsLst>
            <a:lin ang="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3" name="Google Shape;233;p6"/>
          <p:cNvSpPr/>
          <p:nvPr/>
        </p:nvSpPr>
        <p:spPr>
          <a:xfrm>
            <a:off x="5334900" y="1823100"/>
            <a:ext cx="2929350" cy="575249"/>
          </a:xfrm>
          <a:custGeom>
            <a:rect b="b" l="l" r="r" t="t"/>
            <a:pathLst>
              <a:path extrusionOk="0" h="575249" w="2929350">
                <a:moveTo>
                  <a:pt x="283200" y="0"/>
                </a:moveTo>
                <a:lnTo>
                  <a:pt x="2929350" y="0"/>
                </a:lnTo>
                <a:lnTo>
                  <a:pt x="2663850" y="575249"/>
                </a:lnTo>
                <a:lnTo>
                  <a:pt x="0" y="575249"/>
                </a:lnTo>
                <a:close/>
              </a:path>
            </a:pathLst>
          </a:custGeom>
          <a:gradFill>
            <a:gsLst>
              <a:gs pos="0">
                <a:srgbClr val="9F7635"/>
              </a:gs>
              <a:gs pos="55000">
                <a:srgbClr val="C39A4B"/>
              </a:gs>
              <a:gs pos="100000">
                <a:srgbClr val="E8C782"/>
              </a:gs>
            </a:gsLst>
            <a:lin ang="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4" name="Google Shape;234;p6"/>
          <p:cNvSpPr/>
          <p:nvPr/>
        </p:nvSpPr>
        <p:spPr>
          <a:xfrm>
            <a:off x="4768500" y="3451500"/>
            <a:ext cx="2991300" cy="592950"/>
          </a:xfrm>
          <a:custGeom>
            <a:rect b="b" l="l" r="r" t="t"/>
            <a:pathLst>
              <a:path extrusionOk="0" h="592950" w="2991300">
                <a:moveTo>
                  <a:pt x="283200" y="0"/>
                </a:moveTo>
                <a:lnTo>
                  <a:pt x="2991300" y="0"/>
                </a:lnTo>
                <a:lnTo>
                  <a:pt x="2699250" y="592950"/>
                </a:lnTo>
                <a:lnTo>
                  <a:pt x="0" y="592950"/>
                </a:lnTo>
                <a:close/>
              </a:path>
            </a:pathLst>
          </a:custGeom>
          <a:gradFill>
            <a:gsLst>
              <a:gs pos="0">
                <a:srgbClr val="DDB25F"/>
              </a:gs>
              <a:gs pos="60000">
                <a:srgbClr val="B08639"/>
              </a:gs>
              <a:gs pos="100000">
                <a:srgbClr val="96702F"/>
              </a:gs>
            </a:gsLst>
            <a:lin ang="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5" name="Google Shape;235;p6"/>
          <p:cNvSpPr txBox="1"/>
          <p:nvPr/>
        </p:nvSpPr>
        <p:spPr>
          <a:xfrm>
            <a:off x="648000" y="4331175"/>
            <a:ext cx="5940000" cy="576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3400"/>
              <a:buFont typeface="Arial"/>
              <a:buNone/>
            </a:pPr>
            <a:r>
              <a:rPr b="0" i="0" lang="en-US" sz="3400" u="none" cap="none" strike="noStrike">
                <a:solidFill>
                  <a:srgbClr val="FFFFFF"/>
                </a:solidFill>
                <a:latin typeface="Poppins Light"/>
                <a:ea typeface="Poppins Light"/>
                <a:cs typeface="Poppins Light"/>
                <a:sym typeface="Poppins Light"/>
              </a:rPr>
              <a:t>Tell us what you need.</a:t>
            </a:r>
            <a:endParaRPr b="0" i="0" sz="1400" u="none" cap="none" strike="noStrike">
              <a:solidFill>
                <a:srgbClr val="000000"/>
              </a:solidFill>
              <a:latin typeface="Arial"/>
              <a:ea typeface="Arial"/>
              <a:cs typeface="Arial"/>
              <a:sym typeface="Arial"/>
            </a:endParaRPr>
          </a:p>
        </p:txBody>
      </p:sp>
      <p:sp>
        <p:nvSpPr>
          <p:cNvPr id="236" name="Google Shape;236;p6"/>
          <p:cNvSpPr txBox="1"/>
          <p:nvPr/>
        </p:nvSpPr>
        <p:spPr>
          <a:xfrm>
            <a:off x="648000" y="5060700"/>
            <a:ext cx="3960000" cy="462600"/>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000000"/>
              </a:buClr>
              <a:buSzPts val="1200"/>
              <a:buFont typeface="Arial"/>
              <a:buNone/>
            </a:pPr>
            <a:r>
              <a:rPr b="0" i="0" lang="en-US" sz="1200" u="none" cap="none" strike="noStrike">
                <a:solidFill>
                  <a:srgbClr val="D3DAEA"/>
                </a:solidFill>
                <a:latin typeface="Georgia"/>
                <a:ea typeface="Georgia"/>
                <a:cs typeface="Georgia"/>
                <a:sym typeface="Georgia"/>
              </a:rPr>
              <a:t>Send us the product, the quantity and when you need it. We will come back with sourcing options and pricing.</a:t>
            </a:r>
            <a:endParaRPr b="0" i="0" sz="1400" u="none" cap="none" strike="noStrike">
              <a:solidFill>
                <a:srgbClr val="000000"/>
              </a:solidFill>
              <a:latin typeface="Arial"/>
              <a:ea typeface="Arial"/>
              <a:cs typeface="Arial"/>
              <a:sym typeface="Arial"/>
            </a:endParaRPr>
          </a:p>
        </p:txBody>
      </p:sp>
      <p:sp>
        <p:nvSpPr>
          <p:cNvPr id="237" name="Google Shape;237;p6"/>
          <p:cNvSpPr/>
          <p:nvPr/>
        </p:nvSpPr>
        <p:spPr>
          <a:xfrm>
            <a:off x="648000" y="5832000"/>
            <a:ext cx="4320000" cy="9000"/>
          </a:xfrm>
          <a:prstGeom prst="rect">
            <a:avLst/>
          </a:prstGeom>
          <a:solidFill>
            <a:srgbClr val="3A4A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8" name="Google Shape;238;p6"/>
          <p:cNvSpPr txBox="1"/>
          <p:nvPr/>
        </p:nvSpPr>
        <p:spPr>
          <a:xfrm>
            <a:off x="648000" y="5976000"/>
            <a:ext cx="1080000" cy="216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cap="none" strike="noStrike">
                <a:solidFill>
                  <a:srgbClr val="E8C782"/>
                </a:solidFill>
                <a:latin typeface="Poppins"/>
                <a:ea typeface="Poppins"/>
                <a:cs typeface="Poppins"/>
                <a:sym typeface="Poppins"/>
              </a:rPr>
              <a:t>Head office</a:t>
            </a:r>
            <a:endParaRPr b="0" i="0" sz="1400" u="none" cap="none" strike="noStrike">
              <a:solidFill>
                <a:srgbClr val="000000"/>
              </a:solidFill>
              <a:latin typeface="Arial"/>
              <a:ea typeface="Arial"/>
              <a:cs typeface="Arial"/>
              <a:sym typeface="Arial"/>
            </a:endParaRPr>
          </a:p>
        </p:txBody>
      </p:sp>
      <p:sp>
        <p:nvSpPr>
          <p:cNvPr id="239" name="Google Shape;239;p6"/>
          <p:cNvSpPr txBox="1"/>
          <p:nvPr/>
        </p:nvSpPr>
        <p:spPr>
          <a:xfrm>
            <a:off x="1800000" y="5954400"/>
            <a:ext cx="3168000" cy="252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FFFFFF"/>
                </a:solidFill>
                <a:latin typeface="Georgia"/>
                <a:ea typeface="Georgia"/>
                <a:cs typeface="Georgia"/>
                <a:sym typeface="Georgia"/>
              </a:rPr>
              <a:t>11 Northside Drive, Kingston 6, Jamaica</a:t>
            </a:r>
            <a:endParaRPr b="0" i="0" sz="1400" u="none" cap="none" strike="noStrike">
              <a:solidFill>
                <a:srgbClr val="000000"/>
              </a:solidFill>
              <a:latin typeface="Arial"/>
              <a:ea typeface="Arial"/>
              <a:cs typeface="Arial"/>
              <a:sym typeface="Arial"/>
            </a:endParaRPr>
          </a:p>
        </p:txBody>
      </p:sp>
      <p:sp>
        <p:nvSpPr>
          <p:cNvPr id="240" name="Google Shape;240;p6"/>
          <p:cNvSpPr/>
          <p:nvPr/>
        </p:nvSpPr>
        <p:spPr>
          <a:xfrm>
            <a:off x="648000" y="6336000"/>
            <a:ext cx="4320000" cy="9000"/>
          </a:xfrm>
          <a:prstGeom prst="rect">
            <a:avLst/>
          </a:prstGeom>
          <a:solidFill>
            <a:srgbClr val="3A4A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1" name="Google Shape;241;p6"/>
          <p:cNvSpPr txBox="1"/>
          <p:nvPr/>
        </p:nvSpPr>
        <p:spPr>
          <a:xfrm>
            <a:off x="648000" y="6480000"/>
            <a:ext cx="1080000" cy="216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cap="none" strike="noStrike">
                <a:solidFill>
                  <a:srgbClr val="E8C782"/>
                </a:solidFill>
                <a:latin typeface="Poppins"/>
                <a:ea typeface="Poppins"/>
                <a:cs typeface="Poppins"/>
                <a:sym typeface="Poppins"/>
              </a:rPr>
              <a:t>Phone</a:t>
            </a:r>
            <a:endParaRPr b="0" i="0" sz="1400" u="none" cap="none" strike="noStrike">
              <a:solidFill>
                <a:srgbClr val="000000"/>
              </a:solidFill>
              <a:latin typeface="Arial"/>
              <a:ea typeface="Arial"/>
              <a:cs typeface="Arial"/>
              <a:sym typeface="Arial"/>
            </a:endParaRPr>
          </a:p>
        </p:txBody>
      </p:sp>
      <p:sp>
        <p:nvSpPr>
          <p:cNvPr id="242" name="Google Shape;242;p6"/>
          <p:cNvSpPr txBox="1"/>
          <p:nvPr/>
        </p:nvSpPr>
        <p:spPr>
          <a:xfrm>
            <a:off x="1800000" y="6458400"/>
            <a:ext cx="3168000" cy="252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FFFFFF"/>
                </a:solidFill>
                <a:latin typeface="Georgia"/>
                <a:ea typeface="Georgia"/>
                <a:cs typeface="Georgia"/>
                <a:sym typeface="Georgia"/>
              </a:rPr>
              <a:t>+1 (658) 218-6920</a:t>
            </a:r>
            <a:endParaRPr b="0" i="0" sz="1400" u="none" cap="none" strike="noStrike">
              <a:solidFill>
                <a:srgbClr val="000000"/>
              </a:solidFill>
              <a:latin typeface="Arial"/>
              <a:ea typeface="Arial"/>
              <a:cs typeface="Arial"/>
              <a:sym typeface="Arial"/>
            </a:endParaRPr>
          </a:p>
        </p:txBody>
      </p:sp>
      <p:sp>
        <p:nvSpPr>
          <p:cNvPr id="243" name="Google Shape;243;p6"/>
          <p:cNvSpPr/>
          <p:nvPr/>
        </p:nvSpPr>
        <p:spPr>
          <a:xfrm>
            <a:off x="648000" y="6840000"/>
            <a:ext cx="4320000" cy="9000"/>
          </a:xfrm>
          <a:prstGeom prst="rect">
            <a:avLst/>
          </a:prstGeom>
          <a:solidFill>
            <a:srgbClr val="3A4A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4" name="Google Shape;244;p6"/>
          <p:cNvSpPr txBox="1"/>
          <p:nvPr/>
        </p:nvSpPr>
        <p:spPr>
          <a:xfrm>
            <a:off x="648000" y="6984000"/>
            <a:ext cx="1080000" cy="216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cap="none" strike="noStrike">
                <a:solidFill>
                  <a:srgbClr val="E8C782"/>
                </a:solidFill>
                <a:latin typeface="Poppins"/>
                <a:ea typeface="Poppins"/>
                <a:cs typeface="Poppins"/>
                <a:sym typeface="Poppins"/>
              </a:rPr>
              <a:t>Email</a:t>
            </a:r>
            <a:endParaRPr b="0" i="0" sz="1400" u="none" cap="none" strike="noStrike">
              <a:solidFill>
                <a:srgbClr val="000000"/>
              </a:solidFill>
              <a:latin typeface="Arial"/>
              <a:ea typeface="Arial"/>
              <a:cs typeface="Arial"/>
              <a:sym typeface="Arial"/>
            </a:endParaRPr>
          </a:p>
        </p:txBody>
      </p:sp>
      <p:sp>
        <p:nvSpPr>
          <p:cNvPr id="245" name="Google Shape;245;p6"/>
          <p:cNvSpPr txBox="1"/>
          <p:nvPr/>
        </p:nvSpPr>
        <p:spPr>
          <a:xfrm>
            <a:off x="1800000" y="6962400"/>
            <a:ext cx="3168000" cy="252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FFFFFF"/>
                </a:solidFill>
                <a:latin typeface="Georgia"/>
                <a:ea typeface="Georgia"/>
                <a:cs typeface="Georgia"/>
                <a:sym typeface="Georgia"/>
              </a:rPr>
              <a:t>wetradingsolutionsltd@gmail.com</a:t>
            </a:r>
            <a:endParaRPr b="0" i="0" sz="1400" u="none" cap="none" strike="noStrike">
              <a:solidFill>
                <a:srgbClr val="000000"/>
              </a:solidFill>
              <a:latin typeface="Arial"/>
              <a:ea typeface="Arial"/>
              <a:cs typeface="Arial"/>
              <a:sym typeface="Arial"/>
            </a:endParaRPr>
          </a:p>
        </p:txBody>
      </p:sp>
      <p:sp>
        <p:nvSpPr>
          <p:cNvPr id="246" name="Google Shape;246;p6"/>
          <p:cNvSpPr/>
          <p:nvPr/>
        </p:nvSpPr>
        <p:spPr>
          <a:xfrm>
            <a:off x="648000" y="7344000"/>
            <a:ext cx="4320000" cy="9000"/>
          </a:xfrm>
          <a:prstGeom prst="rect">
            <a:avLst/>
          </a:prstGeom>
          <a:solidFill>
            <a:srgbClr val="3A4A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7" name="Google Shape;247;p6"/>
          <p:cNvSpPr txBox="1"/>
          <p:nvPr/>
        </p:nvSpPr>
        <p:spPr>
          <a:xfrm>
            <a:off x="648000" y="7488000"/>
            <a:ext cx="1080000" cy="216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cap="none" strike="noStrike">
                <a:solidFill>
                  <a:srgbClr val="E8C782"/>
                </a:solidFill>
                <a:latin typeface="Poppins"/>
                <a:ea typeface="Poppins"/>
                <a:cs typeface="Poppins"/>
                <a:sym typeface="Poppins"/>
              </a:rPr>
              <a:t>Website</a:t>
            </a:r>
            <a:endParaRPr b="0" i="0" sz="1400" u="none" cap="none" strike="noStrike">
              <a:solidFill>
                <a:srgbClr val="000000"/>
              </a:solidFill>
              <a:latin typeface="Arial"/>
              <a:ea typeface="Arial"/>
              <a:cs typeface="Arial"/>
              <a:sym typeface="Arial"/>
            </a:endParaRPr>
          </a:p>
        </p:txBody>
      </p:sp>
      <p:sp>
        <p:nvSpPr>
          <p:cNvPr id="248" name="Google Shape;248;p6"/>
          <p:cNvSpPr txBox="1"/>
          <p:nvPr/>
        </p:nvSpPr>
        <p:spPr>
          <a:xfrm>
            <a:off x="1800000" y="7466400"/>
            <a:ext cx="3168000" cy="252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FFFFFF"/>
                </a:solidFill>
                <a:latin typeface="Georgia"/>
                <a:ea typeface="Georgia"/>
                <a:cs typeface="Georgia"/>
                <a:sym typeface="Georgia"/>
              </a:rPr>
              <a:t>www.wetradingsolutionsltd.com</a:t>
            </a:r>
            <a:endParaRPr b="0" i="0" sz="1400" u="none" cap="none" strike="noStrike">
              <a:solidFill>
                <a:srgbClr val="000000"/>
              </a:solidFill>
              <a:latin typeface="Arial"/>
              <a:ea typeface="Arial"/>
              <a:cs typeface="Arial"/>
              <a:sym typeface="Arial"/>
            </a:endParaRPr>
          </a:p>
        </p:txBody>
      </p:sp>
      <p:sp>
        <p:nvSpPr>
          <p:cNvPr id="249" name="Google Shape;249;p6"/>
          <p:cNvSpPr/>
          <p:nvPr/>
        </p:nvSpPr>
        <p:spPr>
          <a:xfrm>
            <a:off x="648000" y="7848000"/>
            <a:ext cx="4320000" cy="9000"/>
          </a:xfrm>
          <a:prstGeom prst="rect">
            <a:avLst/>
          </a:prstGeom>
          <a:solidFill>
            <a:srgbClr val="3A4A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0" name="Google Shape;250;p6"/>
          <p:cNvSpPr txBox="1"/>
          <p:nvPr/>
        </p:nvSpPr>
        <p:spPr>
          <a:xfrm>
            <a:off x="648000" y="7992000"/>
            <a:ext cx="1080000" cy="216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US" sz="800" u="none" cap="none" strike="noStrike">
                <a:solidFill>
                  <a:srgbClr val="E8C782"/>
                </a:solidFill>
                <a:latin typeface="Poppins"/>
                <a:ea typeface="Poppins"/>
                <a:cs typeface="Poppins"/>
                <a:sym typeface="Poppins"/>
              </a:rPr>
              <a:t>LinkedIn</a:t>
            </a:r>
            <a:endParaRPr b="0" i="0" sz="1400" u="none" cap="none" strike="noStrike">
              <a:solidFill>
                <a:srgbClr val="000000"/>
              </a:solidFill>
              <a:latin typeface="Arial"/>
              <a:ea typeface="Arial"/>
              <a:cs typeface="Arial"/>
              <a:sym typeface="Arial"/>
            </a:endParaRPr>
          </a:p>
        </p:txBody>
      </p:sp>
      <p:sp>
        <p:nvSpPr>
          <p:cNvPr id="251" name="Google Shape;251;p6"/>
          <p:cNvSpPr txBox="1"/>
          <p:nvPr/>
        </p:nvSpPr>
        <p:spPr>
          <a:xfrm>
            <a:off x="1800000" y="7970400"/>
            <a:ext cx="3168000" cy="252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FFFFFF"/>
                </a:solidFill>
                <a:latin typeface="Georgia"/>
                <a:ea typeface="Georgia"/>
                <a:cs typeface="Georgia"/>
                <a:sym typeface="Georgia"/>
              </a:rPr>
              <a:t>linkedin.com/company/wetradingsolutions</a:t>
            </a:r>
            <a:endParaRPr b="0" i="0" sz="1400" u="none" cap="none" strike="noStrike">
              <a:solidFill>
                <a:srgbClr val="000000"/>
              </a:solidFill>
              <a:latin typeface="Arial"/>
              <a:ea typeface="Arial"/>
              <a:cs typeface="Arial"/>
              <a:sym typeface="Arial"/>
            </a:endParaRPr>
          </a:p>
        </p:txBody>
      </p:sp>
      <p:pic>
        <p:nvPicPr>
          <p:cNvPr descr="logo_full_white.png" id="252" name="Google Shape;252;p6"/>
          <p:cNvPicPr preferRelativeResize="0"/>
          <p:nvPr/>
        </p:nvPicPr>
        <p:blipFill rotWithShape="1">
          <a:blip r:embed="rId3">
            <a:alphaModFix/>
          </a:blip>
          <a:srcRect b="0" l="0" r="0" t="0"/>
          <a:stretch/>
        </p:blipFill>
        <p:spPr>
          <a:xfrm>
            <a:off x="504000" y="8856000"/>
            <a:ext cx="2520000" cy="1387039"/>
          </a:xfrm>
          <a:prstGeom prst="rect">
            <a:avLst/>
          </a:prstGeom>
          <a:noFill/>
          <a:ln>
            <a:noFill/>
          </a:ln>
        </p:spPr>
      </p:pic>
      <p:sp>
        <p:nvSpPr>
          <p:cNvPr id="253" name="Google Shape;253;p6"/>
          <p:cNvSpPr txBox="1"/>
          <p:nvPr/>
        </p:nvSpPr>
        <p:spPr>
          <a:xfrm>
            <a:off x="5040000" y="10116000"/>
            <a:ext cx="1872000" cy="180000"/>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Clr>
                <a:srgbClr val="000000"/>
              </a:buClr>
              <a:buSzPts val="800"/>
              <a:buFont typeface="Arial"/>
              <a:buNone/>
            </a:pPr>
            <a:r>
              <a:rPr b="0" i="0" lang="en-US" sz="800" u="none" cap="none" strike="noStrike">
                <a:solidFill>
                  <a:srgbClr val="93A0BF"/>
                </a:solidFill>
                <a:latin typeface="Poppins Light"/>
                <a:ea typeface="Poppins Light"/>
                <a:cs typeface="Poppins Light"/>
                <a:sym typeface="Poppins Light"/>
              </a:rPr>
              <a:t>Established 2026</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